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3" r:id="rId5"/>
    <p:sldId id="265" r:id="rId6"/>
    <p:sldId id="264" r:id="rId7"/>
    <p:sldId id="260" r:id="rId8"/>
    <p:sldId id="266" r:id="rId9"/>
    <p:sldId id="267" r:id="rId10"/>
    <p:sldId id="268" r:id="rId11"/>
    <p:sldId id="261" r:id="rId12"/>
    <p:sldId id="269" r:id="rId13"/>
    <p:sldId id="270" r:id="rId14"/>
    <p:sldId id="271" r:id="rId15"/>
    <p:sldId id="262" r:id="rId16"/>
    <p:sldId id="272" r:id="rId17"/>
    <p:sldId id="273" r:id="rId18"/>
    <p:sldId id="274" r:id="rId19"/>
    <p:sldId id="257"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46" userDrawn="1">
          <p15:clr>
            <a:srgbClr val="A4A3A4"/>
          </p15:clr>
        </p15:guide>
        <p15:guide id="2" pos="7219" userDrawn="1">
          <p15:clr>
            <a:srgbClr val="A4A3A4"/>
          </p15:clr>
        </p15:guide>
        <p15:guide id="3" pos="461" userDrawn="1">
          <p15:clr>
            <a:srgbClr val="A4A3A4"/>
          </p15:clr>
        </p15:guide>
        <p15:guide id="4" orient="horz" pos="397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076" autoAdjust="0"/>
    <p:restoredTop sz="95742" autoAdjust="0"/>
  </p:normalViewPr>
  <p:slideViewPr>
    <p:cSldViewPr snapToGrid="0" showGuides="1">
      <p:cViewPr>
        <p:scale>
          <a:sx n="50" d="100"/>
          <a:sy n="50" d="100"/>
        </p:scale>
        <p:origin x="630" y="1026"/>
      </p:cViewPr>
      <p:guideLst>
        <p:guide orient="horz" pos="346"/>
        <p:guide pos="7219"/>
        <p:guide pos="461"/>
        <p:guide orient="horz" pos="3974"/>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1.1482072285497668E-2"/>
          <c:y val="0.10603443260986994"/>
          <c:w val="0.983518"/>
          <c:h val="0.75155475479407763"/>
        </c:manualLayout>
      </c:layout>
      <c:barChart>
        <c:barDir val="col"/>
        <c:grouping val="clustered"/>
        <c:varyColors val="0"/>
        <c:ser>
          <c:idx val="0"/>
          <c:order val="0"/>
          <c:tx>
            <c:strRef>
              <c:f>Sheet1!$B$1</c:f>
              <c:strCache>
                <c:ptCount val="1"/>
                <c:pt idx="0">
                  <c:v>Series One</c:v>
                </c:pt>
              </c:strCache>
            </c:strRef>
          </c:tx>
          <c:spPr>
            <a:gradFill flip="none" rotWithShape="1">
              <a:gsLst>
                <a:gs pos="0">
                  <a:schemeClr val="accent1"/>
                </a:gs>
                <a:gs pos="99516">
                  <a:schemeClr val="accent2"/>
                </a:gs>
              </a:gsLst>
              <a:lin ang="16200000" scaled="1"/>
              <a:tileRect/>
            </a:gradFill>
            <a:ln w="12700" cap="flat">
              <a:noFill/>
              <a:miter lim="400000"/>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40</c:v>
                </c:pt>
                <c:pt idx="1">
                  <c:v>80</c:v>
                </c:pt>
                <c:pt idx="2">
                  <c:v>60</c:v>
                </c:pt>
                <c:pt idx="3">
                  <c:v>70</c:v>
                </c:pt>
                <c:pt idx="4">
                  <c:v>190</c:v>
                </c:pt>
                <c:pt idx="5">
                  <c:v>150</c:v>
                </c:pt>
                <c:pt idx="6">
                  <c:v>145</c:v>
                </c:pt>
                <c:pt idx="7">
                  <c:v>195</c:v>
                </c:pt>
                <c:pt idx="8">
                  <c:v>185</c:v>
                </c:pt>
                <c:pt idx="9">
                  <c:v>320</c:v>
                </c:pt>
                <c:pt idx="10">
                  <c:v>405</c:v>
                </c:pt>
                <c:pt idx="11">
                  <c:v>574</c:v>
                </c:pt>
              </c:numCache>
            </c:numRef>
          </c:val>
          <c:extLst>
            <c:ext xmlns:c16="http://schemas.microsoft.com/office/drawing/2014/chart" uri="{C3380CC4-5D6E-409C-BE32-E72D297353CC}">
              <c16:uniqueId val="{00000000-A37A-4C6F-8B0C-0BADF393C5E7}"/>
            </c:ext>
          </c:extLst>
        </c:ser>
        <c:ser>
          <c:idx val="1"/>
          <c:order val="1"/>
          <c:tx>
            <c:strRef>
              <c:f>Sheet1!$C$1</c:f>
              <c:strCache>
                <c:ptCount val="1"/>
                <c:pt idx="0">
                  <c:v>Series Two</c:v>
                </c:pt>
              </c:strCache>
            </c:strRef>
          </c:tx>
          <c:spPr>
            <a:solidFill>
              <a:schemeClr val="accent2">
                <a:lumMod val="40000"/>
                <a:lumOff val="60000"/>
              </a:schemeClr>
            </a:solidFill>
            <a:ln w="28575" cap="flat">
              <a:noFill/>
              <a:miter lim="400000"/>
            </a:ln>
            <a:effectLst/>
          </c:spPr>
          <c:invertIfNegative val="0"/>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20</c:v>
                </c:pt>
                <c:pt idx="1">
                  <c:v>40</c:v>
                </c:pt>
                <c:pt idx="2">
                  <c:v>20</c:v>
                </c:pt>
                <c:pt idx="3">
                  <c:v>10</c:v>
                </c:pt>
                <c:pt idx="4">
                  <c:v>20</c:v>
                </c:pt>
                <c:pt idx="5">
                  <c:v>80</c:v>
                </c:pt>
                <c:pt idx="6">
                  <c:v>60</c:v>
                </c:pt>
                <c:pt idx="7">
                  <c:v>60</c:v>
                </c:pt>
                <c:pt idx="8">
                  <c:v>90</c:v>
                </c:pt>
                <c:pt idx="9">
                  <c:v>70</c:v>
                </c:pt>
                <c:pt idx="10">
                  <c:v>180</c:v>
                </c:pt>
                <c:pt idx="11">
                  <c:v>229</c:v>
                </c:pt>
              </c:numCache>
            </c:numRef>
          </c:val>
          <c:extLst>
            <c:ext xmlns:c16="http://schemas.microsoft.com/office/drawing/2014/chart" uri="{C3380CC4-5D6E-409C-BE32-E72D297353CC}">
              <c16:uniqueId val="{00000001-A37A-4C6F-8B0C-0BADF393C5E7}"/>
            </c:ext>
          </c:extLst>
        </c:ser>
        <c:dLbls>
          <c:showLegendKey val="0"/>
          <c:showVal val="0"/>
          <c:showCatName val="0"/>
          <c:showSerName val="0"/>
          <c:showPercent val="0"/>
          <c:showBubbleSize val="0"/>
        </c:dLbls>
        <c:gapWidth val="100"/>
        <c:axId val="238370816"/>
        <c:axId val="238371376"/>
      </c:barChart>
      <c:catAx>
        <c:axId val="238370816"/>
        <c:scaling>
          <c:orientation val="minMax"/>
        </c:scaling>
        <c:delete val="0"/>
        <c:axPos val="b"/>
        <c:numFmt formatCode="General" sourceLinked="0"/>
        <c:majorTickMark val="none"/>
        <c:minorTickMark val="none"/>
        <c:tickLblPos val="low"/>
        <c:spPr>
          <a:ln w="12700" cap="flat">
            <a:noFill/>
            <a:prstDash val="solid"/>
            <a:miter lim="800000"/>
          </a:ln>
        </c:spPr>
        <c:txPr>
          <a:bodyPr rot="0"/>
          <a:lstStyle/>
          <a:p>
            <a:pPr>
              <a:defRPr sz="1400" b="1" i="0" u="none" strike="noStrike">
                <a:solidFill>
                  <a:srgbClr val="FFFFFF"/>
                </a:solidFill>
                <a:latin typeface="+mj-ea"/>
                <a:ea typeface="+mj-ea"/>
              </a:defRPr>
            </a:pPr>
            <a:endParaRPr lang="en-US"/>
          </a:p>
        </c:txPr>
        <c:crossAx val="238371376"/>
        <c:crosses val="autoZero"/>
        <c:auto val="1"/>
        <c:lblAlgn val="ctr"/>
        <c:lblOffset val="100"/>
        <c:noMultiLvlLbl val="1"/>
      </c:catAx>
      <c:valAx>
        <c:axId val="238371376"/>
        <c:scaling>
          <c:orientation val="minMax"/>
          <c:max val="600"/>
        </c:scaling>
        <c:delete val="0"/>
        <c:axPos val="l"/>
        <c:numFmt formatCode="0&quot;%&quot;" sourceLinked="0"/>
        <c:majorTickMark val="none"/>
        <c:minorTickMark val="none"/>
        <c:tickLblPos val="none"/>
        <c:spPr>
          <a:ln w="12700" cap="flat">
            <a:noFill/>
            <a:prstDash val="solid"/>
            <a:miter lim="800000"/>
          </a:ln>
        </c:spPr>
        <c:txPr>
          <a:bodyPr rot="0"/>
          <a:lstStyle/>
          <a:p>
            <a:pPr>
              <a:defRPr sz="970" b="0" i="0" u="none" strike="noStrike">
                <a:solidFill>
                  <a:srgbClr val="000000"/>
                </a:solidFill>
                <a:latin typeface="Calibri"/>
              </a:defRPr>
            </a:pPr>
            <a:endParaRPr lang="en-US"/>
          </a:p>
        </c:txPr>
        <c:crossAx val="238370816"/>
        <c:crosses val="autoZero"/>
        <c:crossBetween val="between"/>
        <c:majorUnit val="150"/>
        <c:minorUnit val="7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2.1663000000000002E-2"/>
          <c:y val="5.6708700000000001E-2"/>
          <c:w val="0.94470399999999999"/>
          <c:h val="0.85156399999999999"/>
        </c:manualLayout>
      </c:layout>
      <c:areaChart>
        <c:grouping val="standard"/>
        <c:varyColors val="0"/>
        <c:ser>
          <c:idx val="1"/>
          <c:order val="0"/>
          <c:tx>
            <c:strRef>
              <c:f>Sheet1!$C$1</c:f>
              <c:strCache>
                <c:ptCount val="1"/>
                <c:pt idx="0">
                  <c:v>Series One</c:v>
                </c:pt>
              </c:strCache>
            </c:strRef>
          </c:tx>
          <c:spPr>
            <a:solidFill>
              <a:schemeClr val="accent1"/>
            </a:solidFill>
            <a:ln w="76200" cap="flat">
              <a:noFill/>
              <a:miter lim="400000"/>
            </a:ln>
            <a:effectLst>
              <a:outerShdw blurRad="165100" dist="76200" dir="18900000" algn="tl">
                <a:srgbClr val="000000">
                  <a:alpha val="12842"/>
                </a:srgbClr>
              </a:outerShdw>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Sheet1!$C$2:$C$13</c:f>
              <c:numCache>
                <c:formatCode>General</c:formatCode>
                <c:ptCount val="12"/>
                <c:pt idx="0">
                  <c:v>40</c:v>
                </c:pt>
                <c:pt idx="1">
                  <c:v>80</c:v>
                </c:pt>
                <c:pt idx="2">
                  <c:v>60</c:v>
                </c:pt>
                <c:pt idx="3">
                  <c:v>70</c:v>
                </c:pt>
                <c:pt idx="4">
                  <c:v>190</c:v>
                </c:pt>
                <c:pt idx="5">
                  <c:v>150</c:v>
                </c:pt>
                <c:pt idx="6">
                  <c:v>145</c:v>
                </c:pt>
                <c:pt idx="7">
                  <c:v>195</c:v>
                </c:pt>
                <c:pt idx="8">
                  <c:v>185</c:v>
                </c:pt>
                <c:pt idx="9">
                  <c:v>320</c:v>
                </c:pt>
                <c:pt idx="10">
                  <c:v>405</c:v>
                </c:pt>
                <c:pt idx="11">
                  <c:v>574</c:v>
                </c:pt>
              </c:numCache>
            </c:numRef>
          </c:val>
          <c:extLst>
            <c:ext xmlns:c16="http://schemas.microsoft.com/office/drawing/2014/chart" uri="{C3380CC4-5D6E-409C-BE32-E72D297353CC}">
              <c16:uniqueId val="{00000000-CBC2-4B8F-B831-044CC59010F1}"/>
            </c:ext>
          </c:extLst>
        </c:ser>
        <c:ser>
          <c:idx val="0"/>
          <c:order val="1"/>
          <c:tx>
            <c:strRef>
              <c:f>Sheet1!$B$1</c:f>
              <c:strCache>
                <c:ptCount val="1"/>
                <c:pt idx="0">
                  <c:v>Series Two</c:v>
                </c:pt>
              </c:strCache>
            </c:strRef>
          </c:tx>
          <c:spPr>
            <a:solidFill>
              <a:schemeClr val="accent2"/>
            </a:solidFill>
            <a:ln w="76200" cap="flat">
              <a:noFill/>
              <a:miter lim="400000"/>
            </a:ln>
            <a:effectLst>
              <a:outerShdw blurRad="165100" dist="76200" dir="18900000" algn="tl">
                <a:srgbClr val="000000">
                  <a:alpha val="12842"/>
                </a:srgbClr>
              </a:outerShdw>
            </a:effectLst>
          </c:spPr>
          <c:cat>
            <c:strRef>
              <c:f>Sheet1!$A$2:$A$13</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Sheet1!$B$2:$B$13</c:f>
              <c:numCache>
                <c:formatCode>General</c:formatCode>
                <c:ptCount val="12"/>
                <c:pt idx="0">
                  <c:v>20</c:v>
                </c:pt>
                <c:pt idx="1">
                  <c:v>40</c:v>
                </c:pt>
                <c:pt idx="2">
                  <c:v>20</c:v>
                </c:pt>
                <c:pt idx="3">
                  <c:v>10</c:v>
                </c:pt>
                <c:pt idx="4">
                  <c:v>20</c:v>
                </c:pt>
                <c:pt idx="5">
                  <c:v>80</c:v>
                </c:pt>
                <c:pt idx="6">
                  <c:v>60</c:v>
                </c:pt>
                <c:pt idx="7">
                  <c:v>60</c:v>
                </c:pt>
                <c:pt idx="8">
                  <c:v>90</c:v>
                </c:pt>
                <c:pt idx="9">
                  <c:v>70</c:v>
                </c:pt>
                <c:pt idx="10">
                  <c:v>180</c:v>
                </c:pt>
                <c:pt idx="11">
                  <c:v>229</c:v>
                </c:pt>
              </c:numCache>
            </c:numRef>
          </c:val>
          <c:extLst>
            <c:ext xmlns:c16="http://schemas.microsoft.com/office/drawing/2014/chart" uri="{C3380CC4-5D6E-409C-BE32-E72D297353CC}">
              <c16:uniqueId val="{00000001-CBC2-4B8F-B831-044CC59010F1}"/>
            </c:ext>
          </c:extLst>
        </c:ser>
        <c:dLbls>
          <c:showLegendKey val="0"/>
          <c:showVal val="0"/>
          <c:showCatName val="0"/>
          <c:showSerName val="0"/>
          <c:showPercent val="0"/>
          <c:showBubbleSize val="0"/>
        </c:dLbls>
        <c:axId val="149350016"/>
        <c:axId val="89939504"/>
      </c:areaChart>
      <c:catAx>
        <c:axId val="149350016"/>
        <c:scaling>
          <c:orientation val="minMax"/>
        </c:scaling>
        <c:delete val="0"/>
        <c:axPos val="b"/>
        <c:numFmt formatCode="General" sourceLinked="0"/>
        <c:majorTickMark val="none"/>
        <c:minorTickMark val="none"/>
        <c:tickLblPos val="low"/>
        <c:spPr>
          <a:ln w="12700" cap="flat">
            <a:noFill/>
            <a:prstDash val="solid"/>
            <a:miter lim="800000"/>
          </a:ln>
        </c:spPr>
        <c:txPr>
          <a:bodyPr rot="0"/>
          <a:lstStyle/>
          <a:p>
            <a:pPr>
              <a:defRPr lang="en-US" altLang="zh-CN">
                <a:solidFill>
                  <a:schemeClr val="bg1"/>
                </a:solidFill>
                <a:latin typeface="+mj-ea"/>
                <a:ea typeface="+mj-ea"/>
              </a:defRPr>
            </a:pPr>
            <a:endParaRPr lang="en-US"/>
          </a:p>
        </c:txPr>
        <c:crossAx val="89939504"/>
        <c:crosses val="autoZero"/>
        <c:auto val="1"/>
        <c:lblAlgn val="ctr"/>
        <c:lblOffset val="100"/>
        <c:noMultiLvlLbl val="1"/>
      </c:catAx>
      <c:valAx>
        <c:axId val="89939504"/>
        <c:scaling>
          <c:orientation val="minMax"/>
          <c:max val="600"/>
        </c:scaling>
        <c:delete val="0"/>
        <c:axPos val="l"/>
        <c:numFmt formatCode="0&quot;%&quot;" sourceLinked="0"/>
        <c:majorTickMark val="none"/>
        <c:minorTickMark val="none"/>
        <c:tickLblPos val="none"/>
        <c:spPr>
          <a:ln w="12700" cap="flat">
            <a:noFill/>
            <a:prstDash val="solid"/>
            <a:miter lim="800000"/>
          </a:ln>
        </c:spPr>
        <c:txPr>
          <a:bodyPr rot="0"/>
          <a:lstStyle/>
          <a:p>
            <a:pPr>
              <a:defRPr sz="970" b="0" i="0" u="none" strike="noStrike">
                <a:solidFill>
                  <a:srgbClr val="000000"/>
                </a:solidFill>
                <a:latin typeface="Calibri"/>
              </a:defRPr>
            </a:pPr>
            <a:endParaRPr lang="en-US"/>
          </a:p>
        </c:txPr>
        <c:crossAx val="149350016"/>
        <c:crosses val="autoZero"/>
        <c:crossBetween val="midCat"/>
        <c:majorUnit val="150"/>
        <c:minorUnit val="75"/>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hdphoto1.wdp>
</file>

<file path=ppt/media/hdphoto2.wdp>
</file>

<file path=ppt/media/hdphoto3.wdp>
</file>

<file path=ppt/media/hdphoto4.wdp>
</file>

<file path=ppt/media/hdphoto5.wdp>
</file>

<file path=ppt/media/hdphoto6.wdp>
</file>

<file path=ppt/media/image1.png>
</file>

<file path=ppt/media/image2.png>
</file>

<file path=ppt/media/image3.png>
</file>

<file path=ppt/media/image4.png>
</file>

<file path=ppt/media/image5.png>
</file>

<file path=ppt/media/image6.jpe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54F91F-29F2-59DB-A896-58F68B5B7C4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3854A14-441F-F9FC-DFF0-FB8E225E0C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0A049968-6525-BCF1-3588-3D55221896FE}"/>
              </a:ext>
            </a:extLst>
          </p:cNvPr>
          <p:cNvSpPr>
            <a:spLocks noGrp="1"/>
          </p:cNvSpPr>
          <p:nvPr>
            <p:ph type="dt" sz="half" idx="10"/>
          </p:nvPr>
        </p:nvSpPr>
        <p:spPr/>
        <p:txBody>
          <a:bodyPr/>
          <a:lstStyle/>
          <a:p>
            <a:fld id="{DC4D420F-3890-4D3D-8F3E-04A610C168FE}" type="datetimeFigureOut">
              <a:rPr lang="zh-CN" altLang="en-US" smtClean="0"/>
              <a:t>2025/10/30</a:t>
            </a:fld>
            <a:endParaRPr lang="zh-CN" altLang="en-US"/>
          </a:p>
        </p:txBody>
      </p:sp>
      <p:sp>
        <p:nvSpPr>
          <p:cNvPr id="5" name="页脚占位符 4">
            <a:extLst>
              <a:ext uri="{FF2B5EF4-FFF2-40B4-BE49-F238E27FC236}">
                <a16:creationId xmlns:a16="http://schemas.microsoft.com/office/drawing/2014/main" id="{E6240F49-35B7-270B-0530-DE171B91979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9516C37-7179-91B6-1184-6407DD2E54CA}"/>
              </a:ext>
            </a:extLst>
          </p:cNvPr>
          <p:cNvSpPr>
            <a:spLocks noGrp="1"/>
          </p:cNvSpPr>
          <p:nvPr>
            <p:ph type="sldNum" sz="quarter" idx="12"/>
          </p:nvPr>
        </p:nvSpPr>
        <p:spPr/>
        <p:txBody>
          <a:body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395730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9EBE19-2D70-B83F-EC5F-62AE52DB95E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1814BE7-0F01-133D-7860-5BFE44709BBE}"/>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7C5617F-B6E9-CC8E-944F-DA9896C93639}"/>
              </a:ext>
            </a:extLst>
          </p:cNvPr>
          <p:cNvSpPr>
            <a:spLocks noGrp="1"/>
          </p:cNvSpPr>
          <p:nvPr>
            <p:ph type="dt" sz="half" idx="10"/>
          </p:nvPr>
        </p:nvSpPr>
        <p:spPr/>
        <p:txBody>
          <a:bodyPr/>
          <a:lstStyle/>
          <a:p>
            <a:fld id="{DC4D420F-3890-4D3D-8F3E-04A610C168FE}" type="datetimeFigureOut">
              <a:rPr lang="zh-CN" altLang="en-US" smtClean="0"/>
              <a:t>2025/10/30</a:t>
            </a:fld>
            <a:endParaRPr lang="zh-CN" altLang="en-US"/>
          </a:p>
        </p:txBody>
      </p:sp>
      <p:sp>
        <p:nvSpPr>
          <p:cNvPr id="5" name="页脚占位符 4">
            <a:extLst>
              <a:ext uri="{FF2B5EF4-FFF2-40B4-BE49-F238E27FC236}">
                <a16:creationId xmlns:a16="http://schemas.microsoft.com/office/drawing/2014/main" id="{0013519D-F082-10BA-3066-BEE6F305D9C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FF2566F-6B8E-402D-6B23-29367910F3A3}"/>
              </a:ext>
            </a:extLst>
          </p:cNvPr>
          <p:cNvSpPr>
            <a:spLocks noGrp="1"/>
          </p:cNvSpPr>
          <p:nvPr>
            <p:ph type="sldNum" sz="quarter" idx="12"/>
          </p:nvPr>
        </p:nvSpPr>
        <p:spPr/>
        <p:txBody>
          <a:body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1042442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4F28187-EFAE-6C0A-47EA-182C44DC42D3}"/>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63C22CA-771C-7217-59C6-D0CC2A122A45}"/>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57D9E5A-FEB7-EE57-2320-08D7E26AFCCB}"/>
              </a:ext>
            </a:extLst>
          </p:cNvPr>
          <p:cNvSpPr>
            <a:spLocks noGrp="1"/>
          </p:cNvSpPr>
          <p:nvPr>
            <p:ph type="dt" sz="half" idx="10"/>
          </p:nvPr>
        </p:nvSpPr>
        <p:spPr/>
        <p:txBody>
          <a:bodyPr/>
          <a:lstStyle/>
          <a:p>
            <a:fld id="{DC4D420F-3890-4D3D-8F3E-04A610C168FE}" type="datetimeFigureOut">
              <a:rPr lang="zh-CN" altLang="en-US" smtClean="0"/>
              <a:t>2025/10/30</a:t>
            </a:fld>
            <a:endParaRPr lang="zh-CN" altLang="en-US"/>
          </a:p>
        </p:txBody>
      </p:sp>
      <p:sp>
        <p:nvSpPr>
          <p:cNvPr id="5" name="页脚占位符 4">
            <a:extLst>
              <a:ext uri="{FF2B5EF4-FFF2-40B4-BE49-F238E27FC236}">
                <a16:creationId xmlns:a16="http://schemas.microsoft.com/office/drawing/2014/main" id="{1BD429B1-61E2-709C-86DC-996C816DC6A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FDC7DC6-8073-C3C8-5030-B3AAEA473952}"/>
              </a:ext>
            </a:extLst>
          </p:cNvPr>
          <p:cNvSpPr>
            <a:spLocks noGrp="1"/>
          </p:cNvSpPr>
          <p:nvPr>
            <p:ph type="sldNum" sz="quarter" idx="12"/>
          </p:nvPr>
        </p:nvSpPr>
        <p:spPr/>
        <p:txBody>
          <a:body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15297225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11BEB5-40DE-CD10-D93A-A952BCF31EF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8EC6095-37D9-D217-49D4-AD289F4CFE11}"/>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2D3D685-AD12-8A27-2B6D-551887D3FFF0}"/>
              </a:ext>
            </a:extLst>
          </p:cNvPr>
          <p:cNvSpPr>
            <a:spLocks noGrp="1"/>
          </p:cNvSpPr>
          <p:nvPr>
            <p:ph type="dt" sz="half" idx="10"/>
          </p:nvPr>
        </p:nvSpPr>
        <p:spPr/>
        <p:txBody>
          <a:bodyPr/>
          <a:lstStyle/>
          <a:p>
            <a:fld id="{DC4D420F-3890-4D3D-8F3E-04A610C168FE}" type="datetimeFigureOut">
              <a:rPr lang="zh-CN" altLang="en-US" smtClean="0"/>
              <a:t>2025/10/30</a:t>
            </a:fld>
            <a:endParaRPr lang="zh-CN" altLang="en-US"/>
          </a:p>
        </p:txBody>
      </p:sp>
      <p:sp>
        <p:nvSpPr>
          <p:cNvPr id="5" name="页脚占位符 4">
            <a:extLst>
              <a:ext uri="{FF2B5EF4-FFF2-40B4-BE49-F238E27FC236}">
                <a16:creationId xmlns:a16="http://schemas.microsoft.com/office/drawing/2014/main" id="{74C01460-847B-C474-6D20-D3268C20C1B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0BB1DA0-0BAE-643C-8439-AB3429DD6D36}"/>
              </a:ext>
            </a:extLst>
          </p:cNvPr>
          <p:cNvSpPr>
            <a:spLocks noGrp="1"/>
          </p:cNvSpPr>
          <p:nvPr>
            <p:ph type="sldNum" sz="quarter" idx="12"/>
          </p:nvPr>
        </p:nvSpPr>
        <p:spPr/>
        <p:txBody>
          <a:body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3068943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FF5F09-8E44-FCF8-7BD4-352E5E387A87}"/>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A780AD99-B7F0-7DC1-B277-4244166A289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D7E6C152-B0D7-9C42-CE01-3C5ECB71DD09}"/>
              </a:ext>
            </a:extLst>
          </p:cNvPr>
          <p:cNvSpPr>
            <a:spLocks noGrp="1"/>
          </p:cNvSpPr>
          <p:nvPr>
            <p:ph type="dt" sz="half" idx="10"/>
          </p:nvPr>
        </p:nvSpPr>
        <p:spPr/>
        <p:txBody>
          <a:bodyPr/>
          <a:lstStyle/>
          <a:p>
            <a:fld id="{DC4D420F-3890-4D3D-8F3E-04A610C168FE}" type="datetimeFigureOut">
              <a:rPr lang="zh-CN" altLang="en-US" smtClean="0"/>
              <a:t>2025/10/30</a:t>
            </a:fld>
            <a:endParaRPr lang="zh-CN" altLang="en-US"/>
          </a:p>
        </p:txBody>
      </p:sp>
      <p:sp>
        <p:nvSpPr>
          <p:cNvPr id="5" name="页脚占位符 4">
            <a:extLst>
              <a:ext uri="{FF2B5EF4-FFF2-40B4-BE49-F238E27FC236}">
                <a16:creationId xmlns:a16="http://schemas.microsoft.com/office/drawing/2014/main" id="{60C9CB07-2DED-A0ED-00D9-C922A2AA8AB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14A5DB4-DB1A-8F4A-082D-5A7C0F3F2278}"/>
              </a:ext>
            </a:extLst>
          </p:cNvPr>
          <p:cNvSpPr>
            <a:spLocks noGrp="1"/>
          </p:cNvSpPr>
          <p:nvPr>
            <p:ph type="sldNum" sz="quarter" idx="12"/>
          </p:nvPr>
        </p:nvSpPr>
        <p:spPr/>
        <p:txBody>
          <a:body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5864766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E78265F-E66C-E10F-1AE9-10F49F76D68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6895F9A-C483-94F2-E15F-3ACD2CA1FEFA}"/>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EBC54950-7D81-E4F3-50B9-B7B2E0E28502}"/>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FE827562-8E40-4B3B-BE90-B03D6FB82A0A}"/>
              </a:ext>
            </a:extLst>
          </p:cNvPr>
          <p:cNvSpPr>
            <a:spLocks noGrp="1"/>
          </p:cNvSpPr>
          <p:nvPr>
            <p:ph type="dt" sz="half" idx="10"/>
          </p:nvPr>
        </p:nvSpPr>
        <p:spPr/>
        <p:txBody>
          <a:bodyPr/>
          <a:lstStyle/>
          <a:p>
            <a:fld id="{DC4D420F-3890-4D3D-8F3E-04A610C168FE}" type="datetimeFigureOut">
              <a:rPr lang="zh-CN" altLang="en-US" smtClean="0"/>
              <a:t>2025/10/30</a:t>
            </a:fld>
            <a:endParaRPr lang="zh-CN" altLang="en-US"/>
          </a:p>
        </p:txBody>
      </p:sp>
      <p:sp>
        <p:nvSpPr>
          <p:cNvPr id="6" name="页脚占位符 5">
            <a:extLst>
              <a:ext uri="{FF2B5EF4-FFF2-40B4-BE49-F238E27FC236}">
                <a16:creationId xmlns:a16="http://schemas.microsoft.com/office/drawing/2014/main" id="{3896D168-A220-5CC8-3908-94263631CBB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5E3611B-F003-5023-937D-5C0DF91BEE8F}"/>
              </a:ext>
            </a:extLst>
          </p:cNvPr>
          <p:cNvSpPr>
            <a:spLocks noGrp="1"/>
          </p:cNvSpPr>
          <p:nvPr>
            <p:ph type="sldNum" sz="quarter" idx="12"/>
          </p:nvPr>
        </p:nvSpPr>
        <p:spPr/>
        <p:txBody>
          <a:body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681891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F149C4-F3F1-0FF3-9692-29B64559454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6AEB16D-C3E2-3791-3A75-40910D2D888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2ACE6677-26EF-E31B-23D2-1E65B7DD429D}"/>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8A703BE6-2FAC-39D5-3B02-E15C0744F6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7D783508-EAE1-306D-0A42-1A0AA27002E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AF554D9-1D98-388C-67EE-3A4DE4191AEB}"/>
              </a:ext>
            </a:extLst>
          </p:cNvPr>
          <p:cNvSpPr>
            <a:spLocks noGrp="1"/>
          </p:cNvSpPr>
          <p:nvPr>
            <p:ph type="dt" sz="half" idx="10"/>
          </p:nvPr>
        </p:nvSpPr>
        <p:spPr/>
        <p:txBody>
          <a:bodyPr/>
          <a:lstStyle/>
          <a:p>
            <a:fld id="{DC4D420F-3890-4D3D-8F3E-04A610C168FE}" type="datetimeFigureOut">
              <a:rPr lang="zh-CN" altLang="en-US" smtClean="0"/>
              <a:t>2025/10/30</a:t>
            </a:fld>
            <a:endParaRPr lang="zh-CN" altLang="en-US"/>
          </a:p>
        </p:txBody>
      </p:sp>
      <p:sp>
        <p:nvSpPr>
          <p:cNvPr id="8" name="页脚占位符 7">
            <a:extLst>
              <a:ext uri="{FF2B5EF4-FFF2-40B4-BE49-F238E27FC236}">
                <a16:creationId xmlns:a16="http://schemas.microsoft.com/office/drawing/2014/main" id="{CB2B9EC5-56F0-90CA-8E43-15B81D2286C5}"/>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8DCA5EB3-2E36-F361-4E55-80123715DE5A}"/>
              </a:ext>
            </a:extLst>
          </p:cNvPr>
          <p:cNvSpPr>
            <a:spLocks noGrp="1"/>
          </p:cNvSpPr>
          <p:nvPr>
            <p:ph type="sldNum" sz="quarter" idx="12"/>
          </p:nvPr>
        </p:nvSpPr>
        <p:spPr/>
        <p:txBody>
          <a:body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648304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ECBB82-ED75-B2FF-6148-737054AF778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0A76196-C8CF-CCB8-0F69-31524D1FACD3}"/>
              </a:ext>
            </a:extLst>
          </p:cNvPr>
          <p:cNvSpPr>
            <a:spLocks noGrp="1"/>
          </p:cNvSpPr>
          <p:nvPr>
            <p:ph type="dt" sz="half" idx="10"/>
          </p:nvPr>
        </p:nvSpPr>
        <p:spPr/>
        <p:txBody>
          <a:bodyPr/>
          <a:lstStyle/>
          <a:p>
            <a:fld id="{DC4D420F-3890-4D3D-8F3E-04A610C168FE}" type="datetimeFigureOut">
              <a:rPr lang="zh-CN" altLang="en-US" smtClean="0"/>
              <a:t>2025/10/30</a:t>
            </a:fld>
            <a:endParaRPr lang="zh-CN" altLang="en-US"/>
          </a:p>
        </p:txBody>
      </p:sp>
      <p:sp>
        <p:nvSpPr>
          <p:cNvPr id="4" name="页脚占位符 3">
            <a:extLst>
              <a:ext uri="{FF2B5EF4-FFF2-40B4-BE49-F238E27FC236}">
                <a16:creationId xmlns:a16="http://schemas.microsoft.com/office/drawing/2014/main" id="{B23354EB-25D3-CE6B-A868-5FF4E70F56C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8F89220F-9607-02C2-EC44-861EF89142E1}"/>
              </a:ext>
            </a:extLst>
          </p:cNvPr>
          <p:cNvSpPr>
            <a:spLocks noGrp="1"/>
          </p:cNvSpPr>
          <p:nvPr>
            <p:ph type="sldNum" sz="quarter" idx="12"/>
          </p:nvPr>
        </p:nvSpPr>
        <p:spPr/>
        <p:txBody>
          <a:body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2120189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0A50C2F-D7AA-3C0E-D086-16099239A56D}"/>
              </a:ext>
            </a:extLst>
          </p:cNvPr>
          <p:cNvSpPr>
            <a:spLocks noGrp="1"/>
          </p:cNvSpPr>
          <p:nvPr>
            <p:ph type="dt" sz="half" idx="10"/>
          </p:nvPr>
        </p:nvSpPr>
        <p:spPr/>
        <p:txBody>
          <a:bodyPr/>
          <a:lstStyle/>
          <a:p>
            <a:fld id="{DC4D420F-3890-4D3D-8F3E-04A610C168FE}" type="datetimeFigureOut">
              <a:rPr lang="zh-CN" altLang="en-US" smtClean="0"/>
              <a:t>2025/10/30</a:t>
            </a:fld>
            <a:endParaRPr lang="zh-CN" altLang="en-US"/>
          </a:p>
        </p:txBody>
      </p:sp>
      <p:sp>
        <p:nvSpPr>
          <p:cNvPr id="3" name="页脚占位符 2">
            <a:extLst>
              <a:ext uri="{FF2B5EF4-FFF2-40B4-BE49-F238E27FC236}">
                <a16:creationId xmlns:a16="http://schemas.microsoft.com/office/drawing/2014/main" id="{64FBE757-82F5-7831-5BC7-4094FC980E2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33C72F5C-7CE3-96AF-58F2-D9CDB5CF258B}"/>
              </a:ext>
            </a:extLst>
          </p:cNvPr>
          <p:cNvSpPr>
            <a:spLocks noGrp="1"/>
          </p:cNvSpPr>
          <p:nvPr>
            <p:ph type="sldNum" sz="quarter" idx="12"/>
          </p:nvPr>
        </p:nvSpPr>
        <p:spPr/>
        <p:txBody>
          <a:body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18253119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499F9A-941E-B294-A264-F49C3447662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F0A002AB-F101-9787-EB74-F6F1D2060D8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940BC2DE-5C84-FABB-929A-B6586C5D26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906B76D-9410-DD68-7A47-2383A8FF833B}"/>
              </a:ext>
            </a:extLst>
          </p:cNvPr>
          <p:cNvSpPr>
            <a:spLocks noGrp="1"/>
          </p:cNvSpPr>
          <p:nvPr>
            <p:ph type="dt" sz="half" idx="10"/>
          </p:nvPr>
        </p:nvSpPr>
        <p:spPr/>
        <p:txBody>
          <a:bodyPr/>
          <a:lstStyle/>
          <a:p>
            <a:fld id="{DC4D420F-3890-4D3D-8F3E-04A610C168FE}" type="datetimeFigureOut">
              <a:rPr lang="zh-CN" altLang="en-US" smtClean="0"/>
              <a:t>2025/10/30</a:t>
            </a:fld>
            <a:endParaRPr lang="zh-CN" altLang="en-US"/>
          </a:p>
        </p:txBody>
      </p:sp>
      <p:sp>
        <p:nvSpPr>
          <p:cNvPr id="6" name="页脚占位符 5">
            <a:extLst>
              <a:ext uri="{FF2B5EF4-FFF2-40B4-BE49-F238E27FC236}">
                <a16:creationId xmlns:a16="http://schemas.microsoft.com/office/drawing/2014/main" id="{B758C94F-1CF7-CA64-0F9B-29904ADA6A0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0E4FCEA-E81C-1979-FBDD-44E27A47ACC3}"/>
              </a:ext>
            </a:extLst>
          </p:cNvPr>
          <p:cNvSpPr>
            <a:spLocks noGrp="1"/>
          </p:cNvSpPr>
          <p:nvPr>
            <p:ph type="sldNum" sz="quarter" idx="12"/>
          </p:nvPr>
        </p:nvSpPr>
        <p:spPr/>
        <p:txBody>
          <a:body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1842060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054AE9-8FE7-5D51-B65E-B787DEFD705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FEF0701F-E3FE-C47D-E967-9A4210AC25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5F5C05A-2B25-CAE3-FF9C-EFCF370205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2D32789-15C4-68F8-7DD2-25DF8F829524}"/>
              </a:ext>
            </a:extLst>
          </p:cNvPr>
          <p:cNvSpPr>
            <a:spLocks noGrp="1"/>
          </p:cNvSpPr>
          <p:nvPr>
            <p:ph type="dt" sz="half" idx="10"/>
          </p:nvPr>
        </p:nvSpPr>
        <p:spPr/>
        <p:txBody>
          <a:bodyPr/>
          <a:lstStyle/>
          <a:p>
            <a:fld id="{DC4D420F-3890-4D3D-8F3E-04A610C168FE}" type="datetimeFigureOut">
              <a:rPr lang="zh-CN" altLang="en-US" smtClean="0"/>
              <a:t>2025/10/30</a:t>
            </a:fld>
            <a:endParaRPr lang="zh-CN" altLang="en-US"/>
          </a:p>
        </p:txBody>
      </p:sp>
      <p:sp>
        <p:nvSpPr>
          <p:cNvPr id="6" name="页脚占位符 5">
            <a:extLst>
              <a:ext uri="{FF2B5EF4-FFF2-40B4-BE49-F238E27FC236}">
                <a16:creationId xmlns:a16="http://schemas.microsoft.com/office/drawing/2014/main" id="{F4178467-8AEA-EE69-5E42-52A49BBEAB5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FD4053A-103C-3AD6-C3E6-D9D6144BBCD4}"/>
              </a:ext>
            </a:extLst>
          </p:cNvPr>
          <p:cNvSpPr>
            <a:spLocks noGrp="1"/>
          </p:cNvSpPr>
          <p:nvPr>
            <p:ph type="sldNum" sz="quarter" idx="12"/>
          </p:nvPr>
        </p:nvSpPr>
        <p:spPr/>
        <p:txBody>
          <a:body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15954759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6FB16CD-273B-2874-67F0-D6A815A7A18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AE3D1CD5-43C8-C2F7-F302-EEF44EBC54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61318F9-9C7D-D246-DAB1-FDF04CBABC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C4D420F-3890-4D3D-8F3E-04A610C168FE}" type="datetimeFigureOut">
              <a:rPr lang="zh-CN" altLang="en-US" smtClean="0"/>
              <a:t>2025/10/30</a:t>
            </a:fld>
            <a:endParaRPr lang="zh-CN" altLang="en-US"/>
          </a:p>
        </p:txBody>
      </p:sp>
      <p:sp>
        <p:nvSpPr>
          <p:cNvPr id="5" name="页脚占位符 4">
            <a:extLst>
              <a:ext uri="{FF2B5EF4-FFF2-40B4-BE49-F238E27FC236}">
                <a16:creationId xmlns:a16="http://schemas.microsoft.com/office/drawing/2014/main" id="{22AFE4C6-D977-C75E-D6D5-3929C2B913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E641F237-475D-BF78-23FB-9E91E87B3E9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1CA4918-AF71-4BD8-8552-5B5907E279BE}" type="slidenum">
              <a:rPr lang="zh-CN" altLang="en-US" smtClean="0"/>
              <a:t>‹#›</a:t>
            </a:fld>
            <a:endParaRPr lang="zh-CN" altLang="en-US"/>
          </a:p>
        </p:txBody>
      </p:sp>
    </p:spTree>
    <p:extLst>
      <p:ext uri="{BB962C8B-B14F-4D97-AF65-F5344CB8AC3E}">
        <p14:creationId xmlns:p14="http://schemas.microsoft.com/office/powerpoint/2010/main" val="995200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13.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电脑萤幕画面&#10;&#10;AI 生成的内容可能不正确。">
            <a:extLst>
              <a:ext uri="{FF2B5EF4-FFF2-40B4-BE49-F238E27FC236}">
                <a16:creationId xmlns:a16="http://schemas.microsoft.com/office/drawing/2014/main" id="{EF9B049F-F7A7-8966-2935-E35C8A42E707}"/>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t="15625"/>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1" name="任意多边形: 形状 10">
            <a:extLst>
              <a:ext uri="{FF2B5EF4-FFF2-40B4-BE49-F238E27FC236}">
                <a16:creationId xmlns:a16="http://schemas.microsoft.com/office/drawing/2014/main" id="{9C03EE18-FDA1-F8C5-5E41-75E21F12B093}"/>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文本框 12">
            <a:extLst>
              <a:ext uri="{FF2B5EF4-FFF2-40B4-BE49-F238E27FC236}">
                <a16:creationId xmlns:a16="http://schemas.microsoft.com/office/drawing/2014/main" id="{1C049807-1673-070B-B882-67E69883DC0A}"/>
              </a:ext>
            </a:extLst>
          </p:cNvPr>
          <p:cNvSpPr txBox="1"/>
          <p:nvPr/>
        </p:nvSpPr>
        <p:spPr>
          <a:xfrm>
            <a:off x="625928" y="1599986"/>
            <a:ext cx="6086260" cy="2130711"/>
          </a:xfrm>
          <a:prstGeom prst="rect">
            <a:avLst/>
          </a:prstGeom>
          <a:noFill/>
        </p:spPr>
        <p:txBody>
          <a:bodyPr wrap="square">
            <a:spAutoFit/>
          </a:bodyPr>
          <a:lstStyle/>
          <a:p>
            <a:pPr>
              <a:lnSpc>
                <a:spcPct val="125000"/>
              </a:lnSpc>
            </a:pPr>
            <a:r>
              <a:rPr lang="en-US" altLang="zh-CN" sz="3600" b="1">
                <a:solidFill>
                  <a:schemeClr val="bg1"/>
                </a:solidFill>
                <a:latin typeface="+mj-ea"/>
                <a:ea typeface="+mj-ea"/>
              </a:rPr>
              <a:t>QUARTERLY BUSINESS REVIEW POWERPOINT TEMPLATE</a:t>
            </a:r>
            <a:endParaRPr lang="zh-CN" altLang="en-US" sz="3600" b="1">
              <a:solidFill>
                <a:schemeClr val="bg1"/>
              </a:solidFill>
              <a:latin typeface="+mj-ea"/>
              <a:ea typeface="+mj-ea"/>
            </a:endParaRPr>
          </a:p>
        </p:txBody>
      </p:sp>
      <p:sp>
        <p:nvSpPr>
          <p:cNvPr id="36" name="任意多边形: 形状 35">
            <a:extLst>
              <a:ext uri="{FF2B5EF4-FFF2-40B4-BE49-F238E27FC236}">
                <a16:creationId xmlns:a16="http://schemas.microsoft.com/office/drawing/2014/main" id="{46F0B57F-5CCE-81E6-098E-4C5A70E93943}"/>
              </a:ext>
            </a:extLst>
          </p:cNvPr>
          <p:cNvSpPr/>
          <p:nvPr/>
        </p:nvSpPr>
        <p:spPr>
          <a:xfrm>
            <a:off x="0" y="4859329"/>
            <a:ext cx="12192000" cy="1998671"/>
          </a:xfrm>
          <a:custGeom>
            <a:avLst/>
            <a:gdLst>
              <a:gd name="connsiteX0" fmla="*/ 1630417 w 12192000"/>
              <a:gd name="connsiteY0" fmla="*/ 231 h 1998671"/>
              <a:gd name="connsiteX1" fmla="*/ 2182761 w 12192000"/>
              <a:gd name="connsiteY1" fmla="*/ 13798 h 1998671"/>
              <a:gd name="connsiteX2" fmla="*/ 8347587 w 12192000"/>
              <a:gd name="connsiteY2" fmla="*/ 1311656 h 1998671"/>
              <a:gd name="connsiteX3" fmla="*/ 11959933 w 12192000"/>
              <a:gd name="connsiteY3" fmla="*/ 152381 h 1998671"/>
              <a:gd name="connsiteX4" fmla="*/ 12192000 w 12192000"/>
              <a:gd name="connsiteY4" fmla="*/ 52660 h 1998671"/>
              <a:gd name="connsiteX5" fmla="*/ 12192000 w 12192000"/>
              <a:gd name="connsiteY5" fmla="*/ 1998671 h 1998671"/>
              <a:gd name="connsiteX6" fmla="*/ 0 w 12192000"/>
              <a:gd name="connsiteY6" fmla="*/ 1998671 h 1998671"/>
              <a:gd name="connsiteX7" fmla="*/ 0 w 12192000"/>
              <a:gd name="connsiteY7" fmla="*/ 253303 h 1998671"/>
              <a:gd name="connsiteX8" fmla="*/ 97135 w 12192000"/>
              <a:gd name="connsiteY8" fmla="*/ 218378 h 1998671"/>
              <a:gd name="connsiteX9" fmla="*/ 1630417 w 12192000"/>
              <a:gd name="connsiteY9" fmla="*/ 231 h 1998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1998671">
                <a:moveTo>
                  <a:pt x="1630417" y="231"/>
                </a:moveTo>
                <a:cubicBezTo>
                  <a:pt x="1805295" y="-1104"/>
                  <a:pt x="1989189" y="3352"/>
                  <a:pt x="2182761" y="13798"/>
                </a:cubicBezTo>
                <a:cubicBezTo>
                  <a:pt x="3731342" y="97372"/>
                  <a:pt x="6410633" y="1390314"/>
                  <a:pt x="8347587" y="1311656"/>
                </a:cubicBezTo>
                <a:cubicBezTo>
                  <a:pt x="9558184" y="1262495"/>
                  <a:pt x="10828312" y="646826"/>
                  <a:pt x="11959933" y="152381"/>
                </a:cubicBezTo>
                <a:lnTo>
                  <a:pt x="12192000" y="52660"/>
                </a:lnTo>
                <a:lnTo>
                  <a:pt x="12192000" y="1998671"/>
                </a:lnTo>
                <a:lnTo>
                  <a:pt x="0" y="1998671"/>
                </a:lnTo>
                <a:lnTo>
                  <a:pt x="0" y="253303"/>
                </a:lnTo>
                <a:lnTo>
                  <a:pt x="97135" y="218378"/>
                </a:lnTo>
                <a:cubicBezTo>
                  <a:pt x="516719" y="80500"/>
                  <a:pt x="1018344" y="4902"/>
                  <a:pt x="1630417" y="231"/>
                </a:cubicBezTo>
                <a:close/>
              </a:path>
            </a:pathLst>
          </a:custGeom>
          <a:gradFill flip="none" rotWithShape="1">
            <a:gsLst>
              <a:gs pos="0">
                <a:schemeClr val="accent1">
                  <a:alpha val="64000"/>
                </a:schemeClr>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7A9958FA-C6C1-B8F3-5ECC-57131EBEA15F}"/>
              </a:ext>
            </a:extLst>
          </p:cNvPr>
          <p:cNvSpPr/>
          <p:nvPr/>
        </p:nvSpPr>
        <p:spPr>
          <a:xfrm>
            <a:off x="-751468" y="4624158"/>
            <a:ext cx="13265150" cy="1443581"/>
          </a:xfrm>
          <a:custGeom>
            <a:avLst/>
            <a:gdLst>
              <a:gd name="connsiteX0" fmla="*/ 0 w 13868400"/>
              <a:gd name="connsiteY0" fmla="*/ 269900 h 1232001"/>
              <a:gd name="connsiteX1" fmla="*/ 4114800 w 13868400"/>
              <a:gd name="connsiteY1" fmla="*/ 60350 h 1232001"/>
              <a:gd name="connsiteX2" fmla="*/ 9658350 w 13868400"/>
              <a:gd name="connsiteY2" fmla="*/ 1222400 h 1232001"/>
              <a:gd name="connsiteX3" fmla="*/ 13868400 w 13868400"/>
              <a:gd name="connsiteY3" fmla="*/ 517550 h 1232001"/>
              <a:gd name="connsiteX0" fmla="*/ 0 w 13868400"/>
              <a:gd name="connsiteY0" fmla="*/ 269900 h 1228332"/>
              <a:gd name="connsiteX1" fmla="*/ 4114800 w 13868400"/>
              <a:gd name="connsiteY1" fmla="*/ 60350 h 1228332"/>
              <a:gd name="connsiteX2" fmla="*/ 9658350 w 13868400"/>
              <a:gd name="connsiteY2" fmla="*/ 1222400 h 1228332"/>
              <a:gd name="connsiteX3" fmla="*/ 13868400 w 13868400"/>
              <a:gd name="connsiteY3" fmla="*/ 232172 h 1228332"/>
              <a:gd name="connsiteX0" fmla="*/ 0 w 13868400"/>
              <a:gd name="connsiteY0" fmla="*/ 269048 h 1215686"/>
              <a:gd name="connsiteX1" fmla="*/ 4114800 w 13868400"/>
              <a:gd name="connsiteY1" fmla="*/ 59498 h 1215686"/>
              <a:gd name="connsiteX2" fmla="*/ 9951861 w 13868400"/>
              <a:gd name="connsiteY2" fmla="*/ 1209657 h 1215686"/>
              <a:gd name="connsiteX3" fmla="*/ 13868400 w 13868400"/>
              <a:gd name="connsiteY3" fmla="*/ 231320 h 1215686"/>
              <a:gd name="connsiteX0" fmla="*/ 0 w 13868400"/>
              <a:gd name="connsiteY0" fmla="*/ 269048 h 1215686"/>
              <a:gd name="connsiteX1" fmla="*/ 4114800 w 13868400"/>
              <a:gd name="connsiteY1" fmla="*/ 59498 h 1215686"/>
              <a:gd name="connsiteX2" fmla="*/ 9725057 w 13868400"/>
              <a:gd name="connsiteY2" fmla="*/ 1209657 h 1215686"/>
              <a:gd name="connsiteX3" fmla="*/ 13868400 w 13868400"/>
              <a:gd name="connsiteY3" fmla="*/ 231320 h 1215686"/>
              <a:gd name="connsiteX0" fmla="*/ 0 w 13868400"/>
              <a:gd name="connsiteY0" fmla="*/ 340365 h 1287003"/>
              <a:gd name="connsiteX1" fmla="*/ 4008069 w 13868400"/>
              <a:gd name="connsiteY1" fmla="*/ 47579 h 1287003"/>
              <a:gd name="connsiteX2" fmla="*/ 9725057 w 13868400"/>
              <a:gd name="connsiteY2" fmla="*/ 1280974 h 1287003"/>
              <a:gd name="connsiteX3" fmla="*/ 13868400 w 13868400"/>
              <a:gd name="connsiteY3" fmla="*/ 302637 h 1287003"/>
              <a:gd name="connsiteX0" fmla="*/ 0 w 13241354"/>
              <a:gd name="connsiteY0" fmla="*/ 360002 h 1282858"/>
              <a:gd name="connsiteX1" fmla="*/ 3381023 w 13241354"/>
              <a:gd name="connsiteY1" fmla="*/ 43434 h 1282858"/>
              <a:gd name="connsiteX2" fmla="*/ 9098011 w 13241354"/>
              <a:gd name="connsiteY2" fmla="*/ 1276829 h 1282858"/>
              <a:gd name="connsiteX3" fmla="*/ 13241354 w 13241354"/>
              <a:gd name="connsiteY3" fmla="*/ 298492 h 1282858"/>
              <a:gd name="connsiteX0" fmla="*/ 0 w 13241354"/>
              <a:gd name="connsiteY0" fmla="*/ 374245 h 1297101"/>
              <a:gd name="connsiteX1" fmla="*/ 3381023 w 13241354"/>
              <a:gd name="connsiteY1" fmla="*/ 57677 h 1297101"/>
              <a:gd name="connsiteX2" fmla="*/ 9098011 w 13241354"/>
              <a:gd name="connsiteY2" fmla="*/ 1291072 h 1297101"/>
              <a:gd name="connsiteX3" fmla="*/ 13241354 w 13241354"/>
              <a:gd name="connsiteY3" fmla="*/ 312735 h 1297101"/>
              <a:gd name="connsiteX0" fmla="*/ 0 w 13201330"/>
              <a:gd name="connsiteY0" fmla="*/ 440673 h 1280293"/>
              <a:gd name="connsiteX1" fmla="*/ 3340999 w 13201330"/>
              <a:gd name="connsiteY1" fmla="*/ 40869 h 1280293"/>
              <a:gd name="connsiteX2" fmla="*/ 9057987 w 13201330"/>
              <a:gd name="connsiteY2" fmla="*/ 1274264 h 1280293"/>
              <a:gd name="connsiteX3" fmla="*/ 13201330 w 13201330"/>
              <a:gd name="connsiteY3" fmla="*/ 295927 h 1280293"/>
              <a:gd name="connsiteX0" fmla="*/ 0 w 13935108"/>
              <a:gd name="connsiteY0" fmla="*/ 513360 h 1350952"/>
              <a:gd name="connsiteX1" fmla="*/ 3340999 w 13935108"/>
              <a:gd name="connsiteY1" fmla="*/ 113556 h 1350952"/>
              <a:gd name="connsiteX2" fmla="*/ 9057987 w 13935108"/>
              <a:gd name="connsiteY2" fmla="*/ 1346951 h 1350952"/>
              <a:gd name="connsiteX3" fmla="*/ 13935108 w 13935108"/>
              <a:gd name="connsiteY3" fmla="*/ 0 h 1350952"/>
              <a:gd name="connsiteX0" fmla="*/ 0 w 13935108"/>
              <a:gd name="connsiteY0" fmla="*/ 513360 h 1351600"/>
              <a:gd name="connsiteX1" fmla="*/ 3340999 w 13935108"/>
              <a:gd name="connsiteY1" fmla="*/ 113556 h 1351600"/>
              <a:gd name="connsiteX2" fmla="*/ 9057987 w 13935108"/>
              <a:gd name="connsiteY2" fmla="*/ 1346951 h 1351600"/>
              <a:gd name="connsiteX3" fmla="*/ 13935108 w 13935108"/>
              <a:gd name="connsiteY3" fmla="*/ 0 h 1351600"/>
            </a:gdLst>
            <a:ahLst/>
            <a:cxnLst>
              <a:cxn ang="0">
                <a:pos x="connsiteX0" y="connsiteY0"/>
              </a:cxn>
              <a:cxn ang="0">
                <a:pos x="connsiteX1" y="connsiteY1"/>
              </a:cxn>
              <a:cxn ang="0">
                <a:pos x="connsiteX2" y="connsiteY2"/>
              </a:cxn>
              <a:cxn ang="0">
                <a:pos x="connsiteX3" y="connsiteY3"/>
              </a:cxn>
            </a:cxnLst>
            <a:rect l="l" t="t" r="r" b="b"/>
            <a:pathLst>
              <a:path w="13935108" h="1351600">
                <a:moveTo>
                  <a:pt x="0" y="513360"/>
                </a:moveTo>
                <a:cubicBezTo>
                  <a:pt x="1092440" y="210302"/>
                  <a:pt x="1831335" y="-25376"/>
                  <a:pt x="3340999" y="113556"/>
                </a:cubicBezTo>
                <a:cubicBezTo>
                  <a:pt x="4850663" y="252488"/>
                  <a:pt x="7432387" y="1270751"/>
                  <a:pt x="9057987" y="1346951"/>
                </a:cubicBezTo>
                <a:cubicBezTo>
                  <a:pt x="10683587" y="1423151"/>
                  <a:pt x="12589517" y="545106"/>
                  <a:pt x="13935108" y="0"/>
                </a:cubicBezTo>
              </a:path>
            </a:pathLst>
          </a:custGeom>
          <a:noFill/>
          <a:ln w="12700">
            <a:gradFill flip="none" rotWithShape="1">
              <a:gsLst>
                <a:gs pos="0">
                  <a:schemeClr val="accent1">
                    <a:lumMod val="50000"/>
                    <a:alpha val="0"/>
                  </a:schemeClr>
                </a:gs>
                <a:gs pos="50000">
                  <a:schemeClr val="bg1"/>
                </a:gs>
                <a:gs pos="100000">
                  <a:schemeClr val="accent1">
                    <a:lumMod val="50000"/>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形状 33">
            <a:extLst>
              <a:ext uri="{FF2B5EF4-FFF2-40B4-BE49-F238E27FC236}">
                <a16:creationId xmlns:a16="http://schemas.microsoft.com/office/drawing/2014/main" id="{D1E1657A-237E-5D1C-F195-3A4B4B6C41B3}"/>
              </a:ext>
            </a:extLst>
          </p:cNvPr>
          <p:cNvSpPr/>
          <p:nvPr/>
        </p:nvSpPr>
        <p:spPr>
          <a:xfrm>
            <a:off x="0" y="4093067"/>
            <a:ext cx="12192000" cy="2764933"/>
          </a:xfrm>
          <a:custGeom>
            <a:avLst/>
            <a:gdLst>
              <a:gd name="connsiteX0" fmla="*/ 12192000 w 12192000"/>
              <a:gd name="connsiteY0" fmla="*/ 0 h 2764933"/>
              <a:gd name="connsiteX1" fmla="*/ 12192000 w 12192000"/>
              <a:gd name="connsiteY1" fmla="*/ 2764933 h 2764933"/>
              <a:gd name="connsiteX2" fmla="*/ 0 w 12192000"/>
              <a:gd name="connsiteY2" fmla="*/ 2764933 h 2764933"/>
              <a:gd name="connsiteX3" fmla="*/ 0 w 12192000"/>
              <a:gd name="connsiteY3" fmla="*/ 1894945 h 2764933"/>
              <a:gd name="connsiteX4" fmla="*/ 193477 w 12192000"/>
              <a:gd name="connsiteY4" fmla="*/ 1752103 h 2764933"/>
              <a:gd name="connsiteX5" fmla="*/ 1924050 w 12192000"/>
              <a:gd name="connsiteY5" fmla="*/ 1286420 h 2764933"/>
              <a:gd name="connsiteX6" fmla="*/ 4610101 w 12192000"/>
              <a:gd name="connsiteY6" fmla="*/ 2048420 h 2764933"/>
              <a:gd name="connsiteX7" fmla="*/ 7239001 w 12192000"/>
              <a:gd name="connsiteY7" fmla="*/ 772070 h 2764933"/>
              <a:gd name="connsiteX8" fmla="*/ 9486900 w 12192000"/>
              <a:gd name="connsiteY8" fmla="*/ 1400720 h 2764933"/>
              <a:gd name="connsiteX9" fmla="*/ 12061050 w 12192000"/>
              <a:gd name="connsiteY9" fmla="*/ 30627 h 276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2764933">
                <a:moveTo>
                  <a:pt x="12192000" y="0"/>
                </a:moveTo>
                <a:lnTo>
                  <a:pt x="12192000" y="2764933"/>
                </a:lnTo>
                <a:lnTo>
                  <a:pt x="0" y="2764933"/>
                </a:lnTo>
                <a:lnTo>
                  <a:pt x="0" y="1894945"/>
                </a:lnTo>
                <a:lnTo>
                  <a:pt x="193477" y="1752103"/>
                </a:lnTo>
                <a:cubicBezTo>
                  <a:pt x="656035" y="1458466"/>
                  <a:pt x="1323975" y="1291183"/>
                  <a:pt x="1924050" y="1286420"/>
                </a:cubicBezTo>
                <a:cubicBezTo>
                  <a:pt x="2724150" y="1280070"/>
                  <a:pt x="3724275" y="2134145"/>
                  <a:pt x="4610101" y="2048420"/>
                </a:cubicBezTo>
                <a:cubicBezTo>
                  <a:pt x="5495926" y="1962695"/>
                  <a:pt x="6426201" y="880020"/>
                  <a:pt x="7239001" y="772070"/>
                </a:cubicBezTo>
                <a:cubicBezTo>
                  <a:pt x="8051800" y="664120"/>
                  <a:pt x="8623300" y="1534070"/>
                  <a:pt x="9486900" y="1400720"/>
                </a:cubicBezTo>
                <a:cubicBezTo>
                  <a:pt x="10242550" y="1284039"/>
                  <a:pt x="11204823" y="284956"/>
                  <a:pt x="12061050" y="30627"/>
                </a:cubicBezTo>
                <a:close/>
              </a:path>
            </a:pathLst>
          </a:custGeom>
          <a:gradFill flip="none" rotWithShape="1">
            <a:gsLst>
              <a:gs pos="0">
                <a:schemeClr val="accent1"/>
              </a:gs>
              <a:gs pos="89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37" name="组合 36">
            <a:extLst>
              <a:ext uri="{FF2B5EF4-FFF2-40B4-BE49-F238E27FC236}">
                <a16:creationId xmlns:a16="http://schemas.microsoft.com/office/drawing/2014/main" id="{A008D890-0A68-A79E-F115-DFA6EE8B7FBC}"/>
              </a:ext>
            </a:extLst>
          </p:cNvPr>
          <p:cNvGrpSpPr/>
          <p:nvPr/>
        </p:nvGrpSpPr>
        <p:grpSpPr>
          <a:xfrm flipH="1">
            <a:off x="0" y="0"/>
            <a:ext cx="6871845" cy="1237616"/>
            <a:chOff x="5320156" y="0"/>
            <a:chExt cx="6871845" cy="1237616"/>
          </a:xfrm>
        </p:grpSpPr>
        <p:sp>
          <p:nvSpPr>
            <p:cNvPr id="29" name="任意多边形: 形状 28">
              <a:extLst>
                <a:ext uri="{FF2B5EF4-FFF2-40B4-BE49-F238E27FC236}">
                  <a16:creationId xmlns:a16="http://schemas.microsoft.com/office/drawing/2014/main" id="{7C310334-34F2-D8BF-B166-6B54656A8B22}"/>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F823321A-80E9-10B9-C58D-139102BDA759}"/>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8" name="组合 37">
            <a:extLst>
              <a:ext uri="{FF2B5EF4-FFF2-40B4-BE49-F238E27FC236}">
                <a16:creationId xmlns:a16="http://schemas.microsoft.com/office/drawing/2014/main" id="{959F38A3-F2C6-B584-D985-0D148C294E87}"/>
              </a:ext>
            </a:extLst>
          </p:cNvPr>
          <p:cNvGrpSpPr/>
          <p:nvPr/>
        </p:nvGrpSpPr>
        <p:grpSpPr>
          <a:xfrm>
            <a:off x="731838" y="549275"/>
            <a:ext cx="1440016" cy="271796"/>
            <a:chOff x="800458" y="692150"/>
            <a:chExt cx="1440016" cy="271796"/>
          </a:xfrm>
        </p:grpSpPr>
        <p:sp>
          <p:nvSpPr>
            <p:cNvPr id="39" name="文本框 38">
              <a:extLst>
                <a:ext uri="{FF2B5EF4-FFF2-40B4-BE49-F238E27FC236}">
                  <a16:creationId xmlns:a16="http://schemas.microsoft.com/office/drawing/2014/main" id="{84C0F7B5-AA81-2161-D42E-D5E51DCDACE3}"/>
                </a:ext>
              </a:extLst>
            </p:cNvPr>
            <p:cNvSpPr txBox="1"/>
            <p:nvPr/>
          </p:nvSpPr>
          <p:spPr>
            <a:xfrm>
              <a:off x="800458" y="701090"/>
              <a:ext cx="1440016" cy="253916"/>
            </a:xfrm>
            <a:prstGeom prst="rect">
              <a:avLst/>
            </a:prstGeom>
            <a:noFill/>
          </p:spPr>
          <p:txBody>
            <a:bodyPr wrap="square">
              <a:spAutoFit/>
            </a:bodyPr>
            <a:lstStyle/>
            <a:p>
              <a:pPr algn="ctr"/>
              <a:r>
                <a:rPr lang="en-US" altLang="zh-CN" sz="1050" dirty="0">
                  <a:solidFill>
                    <a:schemeClr val="bg1"/>
                  </a:solidFill>
                  <a:latin typeface="+mj-ea"/>
                  <a:ea typeface="+mj-ea"/>
                </a:rPr>
                <a:t>About our</a:t>
              </a:r>
              <a:endParaRPr lang="zh-CN" altLang="en-US" sz="1050" dirty="0">
                <a:solidFill>
                  <a:schemeClr val="bg1"/>
                </a:solidFill>
                <a:latin typeface="+mj-ea"/>
                <a:ea typeface="+mj-ea"/>
              </a:endParaRPr>
            </a:p>
          </p:txBody>
        </p:sp>
        <p:sp>
          <p:nvSpPr>
            <p:cNvPr id="40" name="矩形: 圆角 39">
              <a:extLst>
                <a:ext uri="{FF2B5EF4-FFF2-40B4-BE49-F238E27FC236}">
                  <a16:creationId xmlns:a16="http://schemas.microsoft.com/office/drawing/2014/main" id="{62064309-0A69-911C-5569-B38771A8B114}"/>
                </a:ext>
              </a:extLst>
            </p:cNvPr>
            <p:cNvSpPr/>
            <p:nvPr/>
          </p:nvSpPr>
          <p:spPr>
            <a:xfrm>
              <a:off x="809266" y="692150"/>
              <a:ext cx="1422400"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标题 1">
            <a:extLst>
              <a:ext uri="{FF2B5EF4-FFF2-40B4-BE49-F238E27FC236}">
                <a16:creationId xmlns:a16="http://schemas.microsoft.com/office/drawing/2014/main" id="{3BD07B11-D7AC-1E6C-9208-8914C80DB485}"/>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44" name="标题 1">
            <a:extLst>
              <a:ext uri="{FF2B5EF4-FFF2-40B4-BE49-F238E27FC236}">
                <a16:creationId xmlns:a16="http://schemas.microsoft.com/office/drawing/2014/main" id="{5BF3A6D3-60E6-CD8E-3EE8-63DA38458785}"/>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46" name="标题 1">
            <a:extLst>
              <a:ext uri="{FF2B5EF4-FFF2-40B4-BE49-F238E27FC236}">
                <a16:creationId xmlns:a16="http://schemas.microsoft.com/office/drawing/2014/main" id="{B5B81442-3ADD-A6FE-4677-273B7EA66591}"/>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48" name="标题 1">
            <a:extLst>
              <a:ext uri="{FF2B5EF4-FFF2-40B4-BE49-F238E27FC236}">
                <a16:creationId xmlns:a16="http://schemas.microsoft.com/office/drawing/2014/main" id="{BF476D0C-1EA0-CE1F-BE1B-C50643E1C495}"/>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51" name="文本框 50">
            <a:extLst>
              <a:ext uri="{FF2B5EF4-FFF2-40B4-BE49-F238E27FC236}">
                <a16:creationId xmlns:a16="http://schemas.microsoft.com/office/drawing/2014/main" id="{2A885802-D29C-E7CA-82A6-4E564E641F7C}"/>
              </a:ext>
            </a:extLst>
          </p:cNvPr>
          <p:cNvSpPr txBox="1"/>
          <p:nvPr/>
        </p:nvSpPr>
        <p:spPr>
          <a:xfrm>
            <a:off x="633548" y="4058531"/>
            <a:ext cx="4938988" cy="600164"/>
          </a:xfrm>
          <a:prstGeom prst="rect">
            <a:avLst/>
          </a:prstGeom>
          <a:noFill/>
        </p:spPr>
        <p:txBody>
          <a:bodyPr wrap="square">
            <a:spAutoFit/>
          </a:bodyPr>
          <a:lstStyle/>
          <a:p>
            <a:r>
              <a:rPr lang="en-US" altLang="zh-CN" sz="1100" b="1">
                <a:solidFill>
                  <a:schemeClr val="bg1">
                    <a:alpha val="70000"/>
                  </a:schemeClr>
                </a:solidFill>
              </a:rPr>
              <a:t>The revenue structure waterfall chart clearly shows the composition and contribution of different revenue sources, helping stakeholders understand the company's revenue structure and development trends.</a:t>
            </a:r>
            <a:endParaRPr lang="zh-CN" altLang="en-US" sz="1100" b="1">
              <a:solidFill>
                <a:schemeClr val="bg1">
                  <a:alpha val="70000"/>
                </a:schemeClr>
              </a:solidFill>
            </a:endParaRPr>
          </a:p>
        </p:txBody>
      </p:sp>
      <p:sp>
        <p:nvSpPr>
          <p:cNvPr id="63" name="任意多边形: 形状 62">
            <a:extLst>
              <a:ext uri="{FF2B5EF4-FFF2-40B4-BE49-F238E27FC236}">
                <a16:creationId xmlns:a16="http://schemas.microsoft.com/office/drawing/2014/main" id="{971CBEB0-E93D-7AAB-75E3-FB6FAE6C5303}"/>
              </a:ext>
            </a:extLst>
          </p:cNvPr>
          <p:cNvSpPr/>
          <p:nvPr/>
        </p:nvSpPr>
        <p:spPr>
          <a:xfrm>
            <a:off x="7946692" y="1721647"/>
            <a:ext cx="2713929" cy="3005014"/>
          </a:xfrm>
          <a:custGeom>
            <a:avLst/>
            <a:gdLst>
              <a:gd name="connsiteX0" fmla="*/ 1122948 w 1589171"/>
              <a:gd name="connsiteY0" fmla="*/ 1669381 h 1759619"/>
              <a:gd name="connsiteX1" fmla="*/ 1168065 w 1589171"/>
              <a:gd name="connsiteY1" fmla="*/ 1694448 h 1759619"/>
              <a:gd name="connsiteX2" fmla="*/ 1137987 w 1589171"/>
              <a:gd name="connsiteY2" fmla="*/ 1734553 h 1759619"/>
              <a:gd name="connsiteX3" fmla="*/ 1007645 w 1589171"/>
              <a:gd name="connsiteY3" fmla="*/ 1754606 h 1759619"/>
              <a:gd name="connsiteX4" fmla="*/ 1002632 w 1589171"/>
              <a:gd name="connsiteY4" fmla="*/ 1754606 h 1759619"/>
              <a:gd name="connsiteX5" fmla="*/ 967540 w 1589171"/>
              <a:gd name="connsiteY5" fmla="*/ 1724528 h 1759619"/>
              <a:gd name="connsiteX6" fmla="*/ 997618 w 1589171"/>
              <a:gd name="connsiteY6" fmla="*/ 1684422 h 1759619"/>
              <a:gd name="connsiteX7" fmla="*/ 1122948 w 1589171"/>
              <a:gd name="connsiteY7" fmla="*/ 1669381 h 1759619"/>
              <a:gd name="connsiteX8" fmla="*/ 1378384 w 1589171"/>
              <a:gd name="connsiteY8" fmla="*/ 1595987 h 1759619"/>
              <a:gd name="connsiteX9" fmla="*/ 1408698 w 1589171"/>
              <a:gd name="connsiteY9" fmla="*/ 1619250 h 1759619"/>
              <a:gd name="connsiteX10" fmla="*/ 1388645 w 1589171"/>
              <a:gd name="connsiteY10" fmla="*/ 1664369 h 1759619"/>
              <a:gd name="connsiteX11" fmla="*/ 1263315 w 1589171"/>
              <a:gd name="connsiteY11" fmla="*/ 1709487 h 1759619"/>
              <a:gd name="connsiteX12" fmla="*/ 1253290 w 1589171"/>
              <a:gd name="connsiteY12" fmla="*/ 1709487 h 1759619"/>
              <a:gd name="connsiteX13" fmla="*/ 1218198 w 1589171"/>
              <a:gd name="connsiteY13" fmla="*/ 1684422 h 1759619"/>
              <a:gd name="connsiteX14" fmla="*/ 1243263 w 1589171"/>
              <a:gd name="connsiteY14" fmla="*/ 1639303 h 1759619"/>
              <a:gd name="connsiteX15" fmla="*/ 1363579 w 1589171"/>
              <a:gd name="connsiteY15" fmla="*/ 1599198 h 1759619"/>
              <a:gd name="connsiteX16" fmla="*/ 1378384 w 1589171"/>
              <a:gd name="connsiteY16" fmla="*/ 1595987 h 1759619"/>
              <a:gd name="connsiteX17" fmla="*/ 70184 w 1589171"/>
              <a:gd name="connsiteY17" fmla="*/ 1363578 h 1759619"/>
              <a:gd name="connsiteX18" fmla="*/ 70184 w 1589171"/>
              <a:gd name="connsiteY18" fmla="*/ 1438777 h 1759619"/>
              <a:gd name="connsiteX19" fmla="*/ 75198 w 1589171"/>
              <a:gd name="connsiteY19" fmla="*/ 1458828 h 1759619"/>
              <a:gd name="connsiteX20" fmla="*/ 75198 w 1589171"/>
              <a:gd name="connsiteY20" fmla="*/ 1463842 h 1759619"/>
              <a:gd name="connsiteX21" fmla="*/ 85223 w 1589171"/>
              <a:gd name="connsiteY21" fmla="*/ 1483895 h 1759619"/>
              <a:gd name="connsiteX22" fmla="*/ 100263 w 1589171"/>
              <a:gd name="connsiteY22" fmla="*/ 1503947 h 1759619"/>
              <a:gd name="connsiteX23" fmla="*/ 275723 w 1589171"/>
              <a:gd name="connsiteY23" fmla="*/ 1604211 h 1759619"/>
              <a:gd name="connsiteX24" fmla="*/ 280737 w 1589171"/>
              <a:gd name="connsiteY24" fmla="*/ 1604211 h 1759619"/>
              <a:gd name="connsiteX25" fmla="*/ 325854 w 1589171"/>
              <a:gd name="connsiteY25" fmla="*/ 1619250 h 1759619"/>
              <a:gd name="connsiteX26" fmla="*/ 335882 w 1589171"/>
              <a:gd name="connsiteY26" fmla="*/ 1624264 h 1759619"/>
              <a:gd name="connsiteX27" fmla="*/ 501315 w 1589171"/>
              <a:gd name="connsiteY27" fmla="*/ 1664369 h 1759619"/>
              <a:gd name="connsiteX28" fmla="*/ 526382 w 1589171"/>
              <a:gd name="connsiteY28" fmla="*/ 1669381 h 1759619"/>
              <a:gd name="connsiteX29" fmla="*/ 561473 w 1589171"/>
              <a:gd name="connsiteY29" fmla="*/ 1674395 h 1759619"/>
              <a:gd name="connsiteX30" fmla="*/ 591554 w 1589171"/>
              <a:gd name="connsiteY30" fmla="*/ 1679408 h 1759619"/>
              <a:gd name="connsiteX31" fmla="*/ 767013 w 1589171"/>
              <a:gd name="connsiteY31" fmla="*/ 1689434 h 1759619"/>
              <a:gd name="connsiteX32" fmla="*/ 767013 w 1589171"/>
              <a:gd name="connsiteY32" fmla="*/ 1549067 h 1759619"/>
              <a:gd name="connsiteX33" fmla="*/ 70184 w 1589171"/>
              <a:gd name="connsiteY33" fmla="*/ 1363578 h 1759619"/>
              <a:gd name="connsiteX34" fmla="*/ 1513973 w 1589171"/>
              <a:gd name="connsiteY34" fmla="*/ 1343527 h 1759619"/>
              <a:gd name="connsiteX35" fmla="*/ 1443790 w 1589171"/>
              <a:gd name="connsiteY35" fmla="*/ 1398672 h 1759619"/>
              <a:gd name="connsiteX36" fmla="*/ 1443790 w 1589171"/>
              <a:gd name="connsiteY36" fmla="*/ 1493922 h 1759619"/>
              <a:gd name="connsiteX37" fmla="*/ 1513973 w 1589171"/>
              <a:gd name="connsiteY37" fmla="*/ 1398672 h 1759619"/>
              <a:gd name="connsiteX38" fmla="*/ 837198 w 1589171"/>
              <a:gd name="connsiteY38" fmla="*/ 1283369 h 1759619"/>
              <a:gd name="connsiteX39" fmla="*/ 837198 w 1589171"/>
              <a:gd name="connsiteY39" fmla="*/ 1388644 h 1759619"/>
              <a:gd name="connsiteX40" fmla="*/ 1373604 w 1589171"/>
              <a:gd name="connsiteY40" fmla="*/ 1518986 h 1759619"/>
              <a:gd name="connsiteX41" fmla="*/ 1373604 w 1589171"/>
              <a:gd name="connsiteY41" fmla="*/ 1408697 h 1759619"/>
              <a:gd name="connsiteX42" fmla="*/ 1273343 w 1589171"/>
              <a:gd name="connsiteY42" fmla="*/ 1052763 h 1759619"/>
              <a:gd name="connsiteX43" fmla="*/ 907382 w 1589171"/>
              <a:gd name="connsiteY43" fmla="*/ 1228224 h 1759619"/>
              <a:gd name="connsiteX44" fmla="*/ 1398671 w 1589171"/>
              <a:gd name="connsiteY44" fmla="*/ 1343527 h 1759619"/>
              <a:gd name="connsiteX45" fmla="*/ 1513973 w 1589171"/>
              <a:gd name="connsiteY45" fmla="*/ 1213183 h 1759619"/>
              <a:gd name="connsiteX46" fmla="*/ 1273343 w 1589171"/>
              <a:gd name="connsiteY46" fmla="*/ 1052763 h 1759619"/>
              <a:gd name="connsiteX47" fmla="*/ 1273343 w 1589171"/>
              <a:gd name="connsiteY47" fmla="*/ 977566 h 1759619"/>
              <a:gd name="connsiteX48" fmla="*/ 1288382 w 1589171"/>
              <a:gd name="connsiteY48" fmla="*/ 977566 h 1759619"/>
              <a:gd name="connsiteX49" fmla="*/ 1584157 w 1589171"/>
              <a:gd name="connsiteY49" fmla="*/ 1218197 h 1759619"/>
              <a:gd name="connsiteX50" fmla="*/ 1584157 w 1589171"/>
              <a:gd name="connsiteY50" fmla="*/ 1403684 h 1759619"/>
              <a:gd name="connsiteX51" fmla="*/ 1428751 w 1589171"/>
              <a:gd name="connsiteY51" fmla="*/ 1599197 h 1759619"/>
              <a:gd name="connsiteX52" fmla="*/ 1398671 w 1589171"/>
              <a:gd name="connsiteY52" fmla="*/ 1599197 h 1759619"/>
              <a:gd name="connsiteX53" fmla="*/ 792079 w 1589171"/>
              <a:gd name="connsiteY53" fmla="*/ 1448803 h 1759619"/>
              <a:gd name="connsiteX54" fmla="*/ 787065 w 1589171"/>
              <a:gd name="connsiteY54" fmla="*/ 1443789 h 1759619"/>
              <a:gd name="connsiteX55" fmla="*/ 782053 w 1589171"/>
              <a:gd name="connsiteY55" fmla="*/ 1438777 h 1759619"/>
              <a:gd name="connsiteX56" fmla="*/ 777040 w 1589171"/>
              <a:gd name="connsiteY56" fmla="*/ 1433764 h 1759619"/>
              <a:gd name="connsiteX57" fmla="*/ 772026 w 1589171"/>
              <a:gd name="connsiteY57" fmla="*/ 1428750 h 1759619"/>
              <a:gd name="connsiteX58" fmla="*/ 772026 w 1589171"/>
              <a:gd name="connsiteY58" fmla="*/ 1223211 h 1759619"/>
              <a:gd name="connsiteX59" fmla="*/ 777040 w 1589171"/>
              <a:gd name="connsiteY59" fmla="*/ 1218197 h 1759619"/>
              <a:gd name="connsiteX60" fmla="*/ 782053 w 1589171"/>
              <a:gd name="connsiteY60" fmla="*/ 1213183 h 1759619"/>
              <a:gd name="connsiteX61" fmla="*/ 787065 w 1589171"/>
              <a:gd name="connsiteY61" fmla="*/ 1208172 h 1759619"/>
              <a:gd name="connsiteX62" fmla="*/ 792079 w 1589171"/>
              <a:gd name="connsiteY62" fmla="*/ 1203158 h 1759619"/>
              <a:gd name="connsiteX63" fmla="*/ 1258304 w 1589171"/>
              <a:gd name="connsiteY63" fmla="*/ 982578 h 1759619"/>
              <a:gd name="connsiteX64" fmla="*/ 1273343 w 1589171"/>
              <a:gd name="connsiteY64" fmla="*/ 977566 h 1759619"/>
              <a:gd name="connsiteX65" fmla="*/ 802104 w 1589171"/>
              <a:gd name="connsiteY65" fmla="*/ 892342 h 1759619"/>
              <a:gd name="connsiteX66" fmla="*/ 1163054 w 1589171"/>
              <a:gd name="connsiteY66" fmla="*/ 927434 h 1759619"/>
              <a:gd name="connsiteX67" fmla="*/ 1188118 w 1589171"/>
              <a:gd name="connsiteY67" fmla="*/ 967539 h 1759619"/>
              <a:gd name="connsiteX68" fmla="*/ 1148013 w 1589171"/>
              <a:gd name="connsiteY68" fmla="*/ 992606 h 1759619"/>
              <a:gd name="connsiteX69" fmla="*/ 802104 w 1589171"/>
              <a:gd name="connsiteY69" fmla="*/ 962527 h 1759619"/>
              <a:gd name="connsiteX70" fmla="*/ 70184 w 1589171"/>
              <a:gd name="connsiteY70" fmla="*/ 1223211 h 1759619"/>
              <a:gd name="connsiteX71" fmla="*/ 802104 w 1589171"/>
              <a:gd name="connsiteY71" fmla="*/ 1483895 h 1759619"/>
              <a:gd name="connsiteX72" fmla="*/ 837198 w 1589171"/>
              <a:gd name="connsiteY72" fmla="*/ 1518987 h 1759619"/>
              <a:gd name="connsiteX73" fmla="*/ 837198 w 1589171"/>
              <a:gd name="connsiteY73" fmla="*/ 1694448 h 1759619"/>
              <a:gd name="connsiteX74" fmla="*/ 867276 w 1589171"/>
              <a:gd name="connsiteY74" fmla="*/ 1694448 h 1759619"/>
              <a:gd name="connsiteX75" fmla="*/ 907382 w 1589171"/>
              <a:gd name="connsiteY75" fmla="*/ 1724528 h 1759619"/>
              <a:gd name="connsiteX76" fmla="*/ 872290 w 1589171"/>
              <a:gd name="connsiteY76" fmla="*/ 1759619 h 1759619"/>
              <a:gd name="connsiteX77" fmla="*/ 736934 w 1589171"/>
              <a:gd name="connsiteY77" fmla="*/ 1759619 h 1759619"/>
              <a:gd name="connsiteX78" fmla="*/ 611604 w 1589171"/>
              <a:gd name="connsiteY78" fmla="*/ 1749592 h 1759619"/>
              <a:gd name="connsiteX79" fmla="*/ 606593 w 1589171"/>
              <a:gd name="connsiteY79" fmla="*/ 1749592 h 1759619"/>
              <a:gd name="connsiteX80" fmla="*/ 581526 w 1589171"/>
              <a:gd name="connsiteY80" fmla="*/ 1744578 h 1759619"/>
              <a:gd name="connsiteX81" fmla="*/ 551448 w 1589171"/>
              <a:gd name="connsiteY81" fmla="*/ 1739567 h 1759619"/>
              <a:gd name="connsiteX82" fmla="*/ 496303 w 1589171"/>
              <a:gd name="connsiteY82" fmla="*/ 1729539 h 1759619"/>
              <a:gd name="connsiteX83" fmla="*/ 471237 w 1589171"/>
              <a:gd name="connsiteY83" fmla="*/ 1729539 h 1759619"/>
              <a:gd name="connsiteX84" fmla="*/ 345907 w 1589171"/>
              <a:gd name="connsiteY84" fmla="*/ 1699461 h 1759619"/>
              <a:gd name="connsiteX85" fmla="*/ 340895 w 1589171"/>
              <a:gd name="connsiteY85" fmla="*/ 1699461 h 1759619"/>
              <a:gd name="connsiteX86" fmla="*/ 215565 w 1589171"/>
              <a:gd name="connsiteY86" fmla="*/ 1654342 h 1759619"/>
              <a:gd name="connsiteX87" fmla="*/ 210553 w 1589171"/>
              <a:gd name="connsiteY87" fmla="*/ 1649330 h 1759619"/>
              <a:gd name="connsiteX88" fmla="*/ 105276 w 1589171"/>
              <a:gd name="connsiteY88" fmla="*/ 1594184 h 1759619"/>
              <a:gd name="connsiteX89" fmla="*/ 95251 w 1589171"/>
              <a:gd name="connsiteY89" fmla="*/ 1589172 h 1759619"/>
              <a:gd name="connsiteX90" fmla="*/ 5013 w 1589171"/>
              <a:gd name="connsiteY90" fmla="*/ 1468856 h 1759619"/>
              <a:gd name="connsiteX91" fmla="*/ 0 w 1589171"/>
              <a:gd name="connsiteY91" fmla="*/ 1433764 h 1759619"/>
              <a:gd name="connsiteX92" fmla="*/ 0 w 1589171"/>
              <a:gd name="connsiteY92" fmla="*/ 1223211 h 1759619"/>
              <a:gd name="connsiteX93" fmla="*/ 802104 w 1589171"/>
              <a:gd name="connsiteY93" fmla="*/ 892342 h 1759619"/>
              <a:gd name="connsiteX94" fmla="*/ 847224 w 1589171"/>
              <a:gd name="connsiteY94" fmla="*/ 315828 h 1759619"/>
              <a:gd name="connsiteX95" fmla="*/ 852237 w 1589171"/>
              <a:gd name="connsiteY95" fmla="*/ 315828 h 1759619"/>
              <a:gd name="connsiteX96" fmla="*/ 857251 w 1589171"/>
              <a:gd name="connsiteY96" fmla="*/ 315828 h 1759619"/>
              <a:gd name="connsiteX97" fmla="*/ 862263 w 1589171"/>
              <a:gd name="connsiteY97" fmla="*/ 315828 h 1759619"/>
              <a:gd name="connsiteX98" fmla="*/ 867276 w 1589171"/>
              <a:gd name="connsiteY98" fmla="*/ 315828 h 1759619"/>
              <a:gd name="connsiteX99" fmla="*/ 872290 w 1589171"/>
              <a:gd name="connsiteY99" fmla="*/ 320842 h 1759619"/>
              <a:gd name="connsiteX100" fmla="*/ 877303 w 1589171"/>
              <a:gd name="connsiteY100" fmla="*/ 320842 h 1759619"/>
              <a:gd name="connsiteX101" fmla="*/ 877303 w 1589171"/>
              <a:gd name="connsiteY101" fmla="*/ 325855 h 1759619"/>
              <a:gd name="connsiteX102" fmla="*/ 882315 w 1589171"/>
              <a:gd name="connsiteY102" fmla="*/ 325855 h 1759619"/>
              <a:gd name="connsiteX103" fmla="*/ 1062790 w 1589171"/>
              <a:gd name="connsiteY103" fmla="*/ 546433 h 1759619"/>
              <a:gd name="connsiteX104" fmla="*/ 1062790 w 1589171"/>
              <a:gd name="connsiteY104" fmla="*/ 551447 h 1759619"/>
              <a:gd name="connsiteX105" fmla="*/ 1067803 w 1589171"/>
              <a:gd name="connsiteY105" fmla="*/ 556461 h 1759619"/>
              <a:gd name="connsiteX106" fmla="*/ 1067803 w 1589171"/>
              <a:gd name="connsiteY106" fmla="*/ 561474 h 1759619"/>
              <a:gd name="connsiteX107" fmla="*/ 1067803 w 1589171"/>
              <a:gd name="connsiteY107" fmla="*/ 566486 h 1759619"/>
              <a:gd name="connsiteX108" fmla="*/ 1067803 w 1589171"/>
              <a:gd name="connsiteY108" fmla="*/ 571500 h 1759619"/>
              <a:gd name="connsiteX109" fmla="*/ 1067803 w 1589171"/>
              <a:gd name="connsiteY109" fmla="*/ 576514 h 1759619"/>
              <a:gd name="connsiteX110" fmla="*/ 1062790 w 1589171"/>
              <a:gd name="connsiteY110" fmla="*/ 581527 h 1759619"/>
              <a:gd name="connsiteX111" fmla="*/ 1057776 w 1589171"/>
              <a:gd name="connsiteY111" fmla="*/ 586539 h 1759619"/>
              <a:gd name="connsiteX112" fmla="*/ 1052762 w 1589171"/>
              <a:gd name="connsiteY112" fmla="*/ 591553 h 1759619"/>
              <a:gd name="connsiteX113" fmla="*/ 1047751 w 1589171"/>
              <a:gd name="connsiteY113" fmla="*/ 591553 h 1759619"/>
              <a:gd name="connsiteX114" fmla="*/ 1032710 w 1589171"/>
              <a:gd name="connsiteY114" fmla="*/ 596566 h 1759619"/>
              <a:gd name="connsiteX115" fmla="*/ 962526 w 1589171"/>
              <a:gd name="connsiteY115" fmla="*/ 596566 h 1759619"/>
              <a:gd name="connsiteX116" fmla="*/ 962526 w 1589171"/>
              <a:gd name="connsiteY116" fmla="*/ 802105 h 1759619"/>
              <a:gd name="connsiteX117" fmla="*/ 927434 w 1589171"/>
              <a:gd name="connsiteY117" fmla="*/ 837197 h 1759619"/>
              <a:gd name="connsiteX118" fmla="*/ 892343 w 1589171"/>
              <a:gd name="connsiteY118" fmla="*/ 802105 h 1759619"/>
              <a:gd name="connsiteX119" fmla="*/ 892343 w 1589171"/>
              <a:gd name="connsiteY119" fmla="*/ 561474 h 1759619"/>
              <a:gd name="connsiteX120" fmla="*/ 927434 w 1589171"/>
              <a:gd name="connsiteY120" fmla="*/ 526381 h 1759619"/>
              <a:gd name="connsiteX121" fmla="*/ 962526 w 1589171"/>
              <a:gd name="connsiteY121" fmla="*/ 526381 h 1759619"/>
              <a:gd name="connsiteX122" fmla="*/ 857251 w 1589171"/>
              <a:gd name="connsiteY122" fmla="*/ 396039 h 1759619"/>
              <a:gd name="connsiteX123" fmla="*/ 751973 w 1589171"/>
              <a:gd name="connsiteY123" fmla="*/ 526381 h 1759619"/>
              <a:gd name="connsiteX124" fmla="*/ 787065 w 1589171"/>
              <a:gd name="connsiteY124" fmla="*/ 526381 h 1759619"/>
              <a:gd name="connsiteX125" fmla="*/ 822157 w 1589171"/>
              <a:gd name="connsiteY125" fmla="*/ 561474 h 1759619"/>
              <a:gd name="connsiteX126" fmla="*/ 822157 w 1589171"/>
              <a:gd name="connsiteY126" fmla="*/ 802105 h 1759619"/>
              <a:gd name="connsiteX127" fmla="*/ 787065 w 1589171"/>
              <a:gd name="connsiteY127" fmla="*/ 837197 h 1759619"/>
              <a:gd name="connsiteX128" fmla="*/ 751973 w 1589171"/>
              <a:gd name="connsiteY128" fmla="*/ 802105 h 1759619"/>
              <a:gd name="connsiteX129" fmla="*/ 751973 w 1589171"/>
              <a:gd name="connsiteY129" fmla="*/ 596566 h 1759619"/>
              <a:gd name="connsiteX130" fmla="*/ 681790 w 1589171"/>
              <a:gd name="connsiteY130" fmla="*/ 596566 h 1759619"/>
              <a:gd name="connsiteX131" fmla="*/ 666751 w 1589171"/>
              <a:gd name="connsiteY131" fmla="*/ 591553 h 1759619"/>
              <a:gd name="connsiteX132" fmla="*/ 661737 w 1589171"/>
              <a:gd name="connsiteY132" fmla="*/ 591553 h 1759619"/>
              <a:gd name="connsiteX133" fmla="*/ 656723 w 1589171"/>
              <a:gd name="connsiteY133" fmla="*/ 586539 h 1759619"/>
              <a:gd name="connsiteX134" fmla="*/ 651710 w 1589171"/>
              <a:gd name="connsiteY134" fmla="*/ 581527 h 1759619"/>
              <a:gd name="connsiteX135" fmla="*/ 646698 w 1589171"/>
              <a:gd name="connsiteY135" fmla="*/ 576514 h 1759619"/>
              <a:gd name="connsiteX136" fmla="*/ 646698 w 1589171"/>
              <a:gd name="connsiteY136" fmla="*/ 561474 h 1759619"/>
              <a:gd name="connsiteX137" fmla="*/ 646698 w 1589171"/>
              <a:gd name="connsiteY137" fmla="*/ 556461 h 1759619"/>
              <a:gd name="connsiteX138" fmla="*/ 651710 w 1589171"/>
              <a:gd name="connsiteY138" fmla="*/ 551447 h 1759619"/>
              <a:gd name="connsiteX139" fmla="*/ 651710 w 1589171"/>
              <a:gd name="connsiteY139" fmla="*/ 546433 h 1759619"/>
              <a:gd name="connsiteX140" fmla="*/ 832184 w 1589171"/>
              <a:gd name="connsiteY140" fmla="*/ 325855 h 1759619"/>
              <a:gd name="connsiteX141" fmla="*/ 837198 w 1589171"/>
              <a:gd name="connsiteY141" fmla="*/ 325855 h 1759619"/>
              <a:gd name="connsiteX142" fmla="*/ 837198 w 1589171"/>
              <a:gd name="connsiteY142" fmla="*/ 320842 h 1759619"/>
              <a:gd name="connsiteX143" fmla="*/ 842210 w 1589171"/>
              <a:gd name="connsiteY143" fmla="*/ 320842 h 1759619"/>
              <a:gd name="connsiteX144" fmla="*/ 847224 w 1589171"/>
              <a:gd name="connsiteY144" fmla="*/ 315828 h 1759619"/>
              <a:gd name="connsiteX145" fmla="*/ 1323474 w 1589171"/>
              <a:gd name="connsiteY145" fmla="*/ 0 h 1759619"/>
              <a:gd name="connsiteX146" fmla="*/ 1328487 w 1589171"/>
              <a:gd name="connsiteY146" fmla="*/ 0 h 1759619"/>
              <a:gd name="connsiteX147" fmla="*/ 1333501 w 1589171"/>
              <a:gd name="connsiteY147" fmla="*/ 0 h 1759619"/>
              <a:gd name="connsiteX148" fmla="*/ 1338513 w 1589171"/>
              <a:gd name="connsiteY148" fmla="*/ 0 h 1759619"/>
              <a:gd name="connsiteX149" fmla="*/ 1343526 w 1589171"/>
              <a:gd name="connsiteY149" fmla="*/ 0 h 1759619"/>
              <a:gd name="connsiteX150" fmla="*/ 1348540 w 1589171"/>
              <a:gd name="connsiteY150" fmla="*/ 5013 h 1759619"/>
              <a:gd name="connsiteX151" fmla="*/ 1353553 w 1589171"/>
              <a:gd name="connsiteY151" fmla="*/ 5013 h 1759619"/>
              <a:gd name="connsiteX152" fmla="*/ 1353553 w 1589171"/>
              <a:gd name="connsiteY152" fmla="*/ 10026 h 1759619"/>
              <a:gd name="connsiteX153" fmla="*/ 1358565 w 1589171"/>
              <a:gd name="connsiteY153" fmla="*/ 10026 h 1759619"/>
              <a:gd name="connsiteX154" fmla="*/ 1584157 w 1589171"/>
              <a:gd name="connsiteY154" fmla="*/ 285750 h 1759619"/>
              <a:gd name="connsiteX155" fmla="*/ 1584157 w 1589171"/>
              <a:gd name="connsiteY155" fmla="*/ 290763 h 1759619"/>
              <a:gd name="connsiteX156" fmla="*/ 1589171 w 1589171"/>
              <a:gd name="connsiteY156" fmla="*/ 295777 h 1759619"/>
              <a:gd name="connsiteX157" fmla="*/ 1589171 w 1589171"/>
              <a:gd name="connsiteY157" fmla="*/ 300789 h 1759619"/>
              <a:gd name="connsiteX158" fmla="*/ 1589171 w 1589171"/>
              <a:gd name="connsiteY158" fmla="*/ 305803 h 1759619"/>
              <a:gd name="connsiteX159" fmla="*/ 1589171 w 1589171"/>
              <a:gd name="connsiteY159" fmla="*/ 310816 h 1759619"/>
              <a:gd name="connsiteX160" fmla="*/ 1589171 w 1589171"/>
              <a:gd name="connsiteY160" fmla="*/ 315828 h 1759619"/>
              <a:gd name="connsiteX161" fmla="*/ 1584157 w 1589171"/>
              <a:gd name="connsiteY161" fmla="*/ 320842 h 1759619"/>
              <a:gd name="connsiteX162" fmla="*/ 1579145 w 1589171"/>
              <a:gd name="connsiteY162" fmla="*/ 325855 h 1759619"/>
              <a:gd name="connsiteX163" fmla="*/ 1574132 w 1589171"/>
              <a:gd name="connsiteY163" fmla="*/ 330869 h 1759619"/>
              <a:gd name="connsiteX164" fmla="*/ 1569118 w 1589171"/>
              <a:gd name="connsiteY164" fmla="*/ 330869 h 1759619"/>
              <a:gd name="connsiteX165" fmla="*/ 1554079 w 1589171"/>
              <a:gd name="connsiteY165" fmla="*/ 335881 h 1759619"/>
              <a:gd name="connsiteX166" fmla="*/ 1453815 w 1589171"/>
              <a:gd name="connsiteY166" fmla="*/ 335881 h 1759619"/>
              <a:gd name="connsiteX167" fmla="*/ 1453815 w 1589171"/>
              <a:gd name="connsiteY167" fmla="*/ 927434 h 1759619"/>
              <a:gd name="connsiteX168" fmla="*/ 1418723 w 1589171"/>
              <a:gd name="connsiteY168" fmla="*/ 962527 h 1759619"/>
              <a:gd name="connsiteX169" fmla="*/ 1383632 w 1589171"/>
              <a:gd name="connsiteY169" fmla="*/ 927434 h 1759619"/>
              <a:gd name="connsiteX170" fmla="*/ 1383632 w 1589171"/>
              <a:gd name="connsiteY170" fmla="*/ 300789 h 1759619"/>
              <a:gd name="connsiteX171" fmla="*/ 1418723 w 1589171"/>
              <a:gd name="connsiteY171" fmla="*/ 265697 h 1759619"/>
              <a:gd name="connsiteX172" fmla="*/ 1478882 w 1589171"/>
              <a:gd name="connsiteY172" fmla="*/ 265697 h 1759619"/>
              <a:gd name="connsiteX173" fmla="*/ 1328487 w 1589171"/>
              <a:gd name="connsiteY173" fmla="*/ 80210 h 1759619"/>
              <a:gd name="connsiteX174" fmla="*/ 1178093 w 1589171"/>
              <a:gd name="connsiteY174" fmla="*/ 265697 h 1759619"/>
              <a:gd name="connsiteX175" fmla="*/ 1238251 w 1589171"/>
              <a:gd name="connsiteY175" fmla="*/ 265697 h 1759619"/>
              <a:gd name="connsiteX176" fmla="*/ 1273343 w 1589171"/>
              <a:gd name="connsiteY176" fmla="*/ 300789 h 1759619"/>
              <a:gd name="connsiteX177" fmla="*/ 1273343 w 1589171"/>
              <a:gd name="connsiteY177" fmla="*/ 792078 h 1759619"/>
              <a:gd name="connsiteX178" fmla="*/ 1238251 w 1589171"/>
              <a:gd name="connsiteY178" fmla="*/ 827172 h 1759619"/>
              <a:gd name="connsiteX179" fmla="*/ 1203157 w 1589171"/>
              <a:gd name="connsiteY179" fmla="*/ 792078 h 1759619"/>
              <a:gd name="connsiteX180" fmla="*/ 1203157 w 1589171"/>
              <a:gd name="connsiteY180" fmla="*/ 330869 h 1759619"/>
              <a:gd name="connsiteX181" fmla="*/ 1102895 w 1589171"/>
              <a:gd name="connsiteY181" fmla="*/ 330869 h 1759619"/>
              <a:gd name="connsiteX182" fmla="*/ 1087856 w 1589171"/>
              <a:gd name="connsiteY182" fmla="*/ 325855 h 1759619"/>
              <a:gd name="connsiteX183" fmla="*/ 1082843 w 1589171"/>
              <a:gd name="connsiteY183" fmla="*/ 325855 h 1759619"/>
              <a:gd name="connsiteX184" fmla="*/ 1077829 w 1589171"/>
              <a:gd name="connsiteY184" fmla="*/ 320842 h 1759619"/>
              <a:gd name="connsiteX185" fmla="*/ 1072815 w 1589171"/>
              <a:gd name="connsiteY185" fmla="*/ 315828 h 1759619"/>
              <a:gd name="connsiteX186" fmla="*/ 1067803 w 1589171"/>
              <a:gd name="connsiteY186" fmla="*/ 310816 h 1759619"/>
              <a:gd name="connsiteX187" fmla="*/ 1067803 w 1589171"/>
              <a:gd name="connsiteY187" fmla="*/ 297656 h 1759619"/>
              <a:gd name="connsiteX188" fmla="*/ 1067803 w 1589171"/>
              <a:gd name="connsiteY188" fmla="*/ 295777 h 1759619"/>
              <a:gd name="connsiteX189" fmla="*/ 1077829 w 1589171"/>
              <a:gd name="connsiteY189" fmla="*/ 295777 h 1759619"/>
              <a:gd name="connsiteX190" fmla="*/ 1082843 w 1589171"/>
              <a:gd name="connsiteY190" fmla="*/ 290763 h 1759619"/>
              <a:gd name="connsiteX191" fmla="*/ 1082843 w 1589171"/>
              <a:gd name="connsiteY191" fmla="*/ 285750 h 1759619"/>
              <a:gd name="connsiteX192" fmla="*/ 1308434 w 1589171"/>
              <a:gd name="connsiteY192" fmla="*/ 10026 h 1759619"/>
              <a:gd name="connsiteX193" fmla="*/ 1313448 w 1589171"/>
              <a:gd name="connsiteY193" fmla="*/ 10026 h 1759619"/>
              <a:gd name="connsiteX194" fmla="*/ 1313448 w 1589171"/>
              <a:gd name="connsiteY194" fmla="*/ 5013 h 1759619"/>
              <a:gd name="connsiteX195" fmla="*/ 1318460 w 1589171"/>
              <a:gd name="connsiteY195" fmla="*/ 5013 h 1759619"/>
              <a:gd name="connsiteX196" fmla="*/ 1323474 w 1589171"/>
              <a:gd name="connsiteY196" fmla="*/ 0 h 175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Lst>
            <a:rect l="l" t="t" r="r" b="b"/>
            <a:pathLst>
              <a:path w="1589171" h="1759619">
                <a:moveTo>
                  <a:pt x="1122948" y="1669381"/>
                </a:moveTo>
                <a:cubicBezTo>
                  <a:pt x="1143001" y="1664369"/>
                  <a:pt x="1158040" y="1674395"/>
                  <a:pt x="1168065" y="1694448"/>
                </a:cubicBezTo>
                <a:cubicBezTo>
                  <a:pt x="1168065" y="1714500"/>
                  <a:pt x="1158040" y="1729539"/>
                  <a:pt x="1137987" y="1734553"/>
                </a:cubicBezTo>
                <a:cubicBezTo>
                  <a:pt x="1097882" y="1744578"/>
                  <a:pt x="1052763" y="1749592"/>
                  <a:pt x="1007645" y="1754606"/>
                </a:cubicBezTo>
                <a:lnTo>
                  <a:pt x="1002632" y="1754606"/>
                </a:lnTo>
                <a:cubicBezTo>
                  <a:pt x="982579" y="1754606"/>
                  <a:pt x="967540" y="1744578"/>
                  <a:pt x="967540" y="1724528"/>
                </a:cubicBezTo>
                <a:cubicBezTo>
                  <a:pt x="962526" y="1704475"/>
                  <a:pt x="977565" y="1684422"/>
                  <a:pt x="997618" y="1684422"/>
                </a:cubicBezTo>
                <a:cubicBezTo>
                  <a:pt x="1037723" y="1684422"/>
                  <a:pt x="1082843" y="1674395"/>
                  <a:pt x="1122948" y="1669381"/>
                </a:cubicBezTo>
                <a:close/>
                <a:moveTo>
                  <a:pt x="1378384" y="1595987"/>
                </a:moveTo>
                <a:cubicBezTo>
                  <a:pt x="1392718" y="1596692"/>
                  <a:pt x="1404938" y="1607971"/>
                  <a:pt x="1408698" y="1619250"/>
                </a:cubicBezTo>
                <a:cubicBezTo>
                  <a:pt x="1413710" y="1634289"/>
                  <a:pt x="1408698" y="1654342"/>
                  <a:pt x="1388645" y="1664369"/>
                </a:cubicBezTo>
                <a:cubicBezTo>
                  <a:pt x="1353553" y="1679408"/>
                  <a:pt x="1308434" y="1694448"/>
                  <a:pt x="1263315" y="1709487"/>
                </a:cubicBezTo>
                <a:lnTo>
                  <a:pt x="1253290" y="1709487"/>
                </a:lnTo>
                <a:cubicBezTo>
                  <a:pt x="1238251" y="1709487"/>
                  <a:pt x="1223210" y="1699461"/>
                  <a:pt x="1218198" y="1684422"/>
                </a:cubicBezTo>
                <a:cubicBezTo>
                  <a:pt x="1213184" y="1664369"/>
                  <a:pt x="1223210" y="1644317"/>
                  <a:pt x="1243263" y="1639303"/>
                </a:cubicBezTo>
                <a:cubicBezTo>
                  <a:pt x="1288382" y="1629278"/>
                  <a:pt x="1328487" y="1614237"/>
                  <a:pt x="1363579" y="1599198"/>
                </a:cubicBezTo>
                <a:cubicBezTo>
                  <a:pt x="1368592" y="1596692"/>
                  <a:pt x="1373606" y="1595752"/>
                  <a:pt x="1378384" y="1595987"/>
                </a:cubicBezTo>
                <a:close/>
                <a:moveTo>
                  <a:pt x="70184" y="1363578"/>
                </a:moveTo>
                <a:lnTo>
                  <a:pt x="70184" y="1438777"/>
                </a:lnTo>
                <a:cubicBezTo>
                  <a:pt x="70184" y="1443789"/>
                  <a:pt x="75198" y="1448803"/>
                  <a:pt x="75198" y="1458828"/>
                </a:cubicBezTo>
                <a:lnTo>
                  <a:pt x="75198" y="1463842"/>
                </a:lnTo>
                <a:cubicBezTo>
                  <a:pt x="80210" y="1468856"/>
                  <a:pt x="80210" y="1478881"/>
                  <a:pt x="85223" y="1483895"/>
                </a:cubicBezTo>
                <a:cubicBezTo>
                  <a:pt x="90237" y="1488908"/>
                  <a:pt x="95251" y="1498934"/>
                  <a:pt x="100263" y="1503947"/>
                </a:cubicBezTo>
                <a:cubicBezTo>
                  <a:pt x="135354" y="1544053"/>
                  <a:pt x="190501" y="1579145"/>
                  <a:pt x="275723" y="1604211"/>
                </a:cubicBezTo>
                <a:lnTo>
                  <a:pt x="280737" y="1604211"/>
                </a:lnTo>
                <a:lnTo>
                  <a:pt x="325854" y="1619250"/>
                </a:lnTo>
                <a:cubicBezTo>
                  <a:pt x="330868" y="1624264"/>
                  <a:pt x="330868" y="1624264"/>
                  <a:pt x="335882" y="1624264"/>
                </a:cubicBezTo>
                <a:cubicBezTo>
                  <a:pt x="386013" y="1639303"/>
                  <a:pt x="441157" y="1654342"/>
                  <a:pt x="501315" y="1664369"/>
                </a:cubicBezTo>
                <a:cubicBezTo>
                  <a:pt x="506329" y="1664369"/>
                  <a:pt x="516354" y="1669381"/>
                  <a:pt x="526382" y="1669381"/>
                </a:cubicBezTo>
                <a:cubicBezTo>
                  <a:pt x="536407" y="1669381"/>
                  <a:pt x="551448" y="1674395"/>
                  <a:pt x="561473" y="1674395"/>
                </a:cubicBezTo>
                <a:cubicBezTo>
                  <a:pt x="571501" y="1679408"/>
                  <a:pt x="581526" y="1679408"/>
                  <a:pt x="591554" y="1679408"/>
                </a:cubicBezTo>
                <a:cubicBezTo>
                  <a:pt x="646698" y="1684422"/>
                  <a:pt x="706854" y="1689434"/>
                  <a:pt x="767013" y="1689434"/>
                </a:cubicBezTo>
                <a:lnTo>
                  <a:pt x="767013" y="1549067"/>
                </a:lnTo>
                <a:cubicBezTo>
                  <a:pt x="451184" y="1544053"/>
                  <a:pt x="190501" y="1468856"/>
                  <a:pt x="70184" y="1363578"/>
                </a:cubicBezTo>
                <a:close/>
                <a:moveTo>
                  <a:pt x="1513973" y="1343527"/>
                </a:moveTo>
                <a:cubicBezTo>
                  <a:pt x="1493921" y="1363578"/>
                  <a:pt x="1468854" y="1383631"/>
                  <a:pt x="1443790" y="1398672"/>
                </a:cubicBezTo>
                <a:lnTo>
                  <a:pt x="1443790" y="1493922"/>
                </a:lnTo>
                <a:cubicBezTo>
                  <a:pt x="1478882" y="1463842"/>
                  <a:pt x="1513973" y="1428750"/>
                  <a:pt x="1513973" y="1398672"/>
                </a:cubicBezTo>
                <a:close/>
                <a:moveTo>
                  <a:pt x="837198" y="1283369"/>
                </a:moveTo>
                <a:lnTo>
                  <a:pt x="837198" y="1388644"/>
                </a:lnTo>
                <a:lnTo>
                  <a:pt x="1373604" y="1518986"/>
                </a:lnTo>
                <a:lnTo>
                  <a:pt x="1373604" y="1408697"/>
                </a:lnTo>
                <a:close/>
                <a:moveTo>
                  <a:pt x="1273343" y="1052763"/>
                </a:moveTo>
                <a:lnTo>
                  <a:pt x="907382" y="1228224"/>
                </a:lnTo>
                <a:lnTo>
                  <a:pt x="1398671" y="1343527"/>
                </a:lnTo>
                <a:cubicBezTo>
                  <a:pt x="1478882" y="1293394"/>
                  <a:pt x="1513973" y="1248277"/>
                  <a:pt x="1513973" y="1213183"/>
                </a:cubicBezTo>
                <a:cubicBezTo>
                  <a:pt x="1513973" y="1148014"/>
                  <a:pt x="1443790" y="1107908"/>
                  <a:pt x="1273343" y="1052763"/>
                </a:cubicBezTo>
                <a:close/>
                <a:moveTo>
                  <a:pt x="1273343" y="977566"/>
                </a:moveTo>
                <a:lnTo>
                  <a:pt x="1288382" y="977566"/>
                </a:lnTo>
                <a:cubicBezTo>
                  <a:pt x="1438776" y="1032711"/>
                  <a:pt x="1584157" y="1082842"/>
                  <a:pt x="1584157" y="1218197"/>
                </a:cubicBezTo>
                <a:lnTo>
                  <a:pt x="1584157" y="1403684"/>
                </a:lnTo>
                <a:cubicBezTo>
                  <a:pt x="1584157" y="1488908"/>
                  <a:pt x="1503948" y="1554078"/>
                  <a:pt x="1428751" y="1599197"/>
                </a:cubicBezTo>
                <a:lnTo>
                  <a:pt x="1398671" y="1599197"/>
                </a:lnTo>
                <a:lnTo>
                  <a:pt x="792079" y="1448803"/>
                </a:lnTo>
                <a:cubicBezTo>
                  <a:pt x="792079" y="1443789"/>
                  <a:pt x="787065" y="1443789"/>
                  <a:pt x="787065" y="1443789"/>
                </a:cubicBezTo>
                <a:cubicBezTo>
                  <a:pt x="787065" y="1438777"/>
                  <a:pt x="782053" y="1438777"/>
                  <a:pt x="782053" y="1438777"/>
                </a:cubicBezTo>
                <a:lnTo>
                  <a:pt x="777040" y="1433764"/>
                </a:lnTo>
                <a:cubicBezTo>
                  <a:pt x="772026" y="1433764"/>
                  <a:pt x="772026" y="1428750"/>
                  <a:pt x="772026" y="1428750"/>
                </a:cubicBezTo>
                <a:lnTo>
                  <a:pt x="772026" y="1223211"/>
                </a:lnTo>
                <a:cubicBezTo>
                  <a:pt x="777040" y="1223211"/>
                  <a:pt x="777040" y="1218197"/>
                  <a:pt x="777040" y="1218197"/>
                </a:cubicBezTo>
                <a:cubicBezTo>
                  <a:pt x="782053" y="1218197"/>
                  <a:pt x="782053" y="1213183"/>
                  <a:pt x="782053" y="1213183"/>
                </a:cubicBezTo>
                <a:cubicBezTo>
                  <a:pt x="782053" y="1208172"/>
                  <a:pt x="787065" y="1208172"/>
                  <a:pt x="787065" y="1208172"/>
                </a:cubicBezTo>
                <a:cubicBezTo>
                  <a:pt x="787065" y="1203158"/>
                  <a:pt x="792079" y="1203158"/>
                  <a:pt x="792079" y="1203158"/>
                </a:cubicBezTo>
                <a:lnTo>
                  <a:pt x="1258304" y="982578"/>
                </a:lnTo>
                <a:cubicBezTo>
                  <a:pt x="1263315" y="977566"/>
                  <a:pt x="1268329" y="977566"/>
                  <a:pt x="1273343" y="977566"/>
                </a:cubicBezTo>
                <a:close/>
                <a:moveTo>
                  <a:pt x="802104" y="892342"/>
                </a:moveTo>
                <a:cubicBezTo>
                  <a:pt x="927434" y="892342"/>
                  <a:pt x="1052763" y="907381"/>
                  <a:pt x="1163054" y="927434"/>
                </a:cubicBezTo>
                <a:cubicBezTo>
                  <a:pt x="1178093" y="932448"/>
                  <a:pt x="1193132" y="947487"/>
                  <a:pt x="1188118" y="967539"/>
                </a:cubicBezTo>
                <a:cubicBezTo>
                  <a:pt x="1183104" y="982578"/>
                  <a:pt x="1168065" y="997619"/>
                  <a:pt x="1148013" y="992606"/>
                </a:cubicBezTo>
                <a:cubicBezTo>
                  <a:pt x="1042737" y="972553"/>
                  <a:pt x="922421" y="962527"/>
                  <a:pt x="802104" y="962527"/>
                </a:cubicBezTo>
                <a:cubicBezTo>
                  <a:pt x="370973" y="962527"/>
                  <a:pt x="70184" y="1097881"/>
                  <a:pt x="70184" y="1223211"/>
                </a:cubicBezTo>
                <a:cubicBezTo>
                  <a:pt x="70184" y="1348539"/>
                  <a:pt x="370973" y="1483895"/>
                  <a:pt x="802104" y="1483895"/>
                </a:cubicBezTo>
                <a:cubicBezTo>
                  <a:pt x="822157" y="1483895"/>
                  <a:pt x="837198" y="1498934"/>
                  <a:pt x="837198" y="1518987"/>
                </a:cubicBezTo>
                <a:lnTo>
                  <a:pt x="837198" y="1694448"/>
                </a:lnTo>
                <a:lnTo>
                  <a:pt x="867276" y="1694448"/>
                </a:lnTo>
                <a:cubicBezTo>
                  <a:pt x="887329" y="1689434"/>
                  <a:pt x="902368" y="1709487"/>
                  <a:pt x="907382" y="1724528"/>
                </a:cubicBezTo>
                <a:cubicBezTo>
                  <a:pt x="907382" y="1744578"/>
                  <a:pt x="892343" y="1759619"/>
                  <a:pt x="872290" y="1759619"/>
                </a:cubicBezTo>
                <a:lnTo>
                  <a:pt x="736934" y="1759619"/>
                </a:lnTo>
                <a:cubicBezTo>
                  <a:pt x="696829" y="1754606"/>
                  <a:pt x="651710" y="1754606"/>
                  <a:pt x="611604" y="1749592"/>
                </a:cubicBezTo>
                <a:lnTo>
                  <a:pt x="606593" y="1749592"/>
                </a:lnTo>
                <a:cubicBezTo>
                  <a:pt x="596565" y="1744578"/>
                  <a:pt x="591554" y="1744578"/>
                  <a:pt x="581526" y="1744578"/>
                </a:cubicBezTo>
                <a:cubicBezTo>
                  <a:pt x="571501" y="1739567"/>
                  <a:pt x="561473" y="1739567"/>
                  <a:pt x="551448" y="1739567"/>
                </a:cubicBezTo>
                <a:cubicBezTo>
                  <a:pt x="531395" y="1734553"/>
                  <a:pt x="511343" y="1734553"/>
                  <a:pt x="496303" y="1729539"/>
                </a:cubicBezTo>
                <a:lnTo>
                  <a:pt x="471237" y="1729539"/>
                </a:lnTo>
                <a:cubicBezTo>
                  <a:pt x="426118" y="1719514"/>
                  <a:pt x="386013" y="1709487"/>
                  <a:pt x="345907" y="1699461"/>
                </a:cubicBezTo>
                <a:lnTo>
                  <a:pt x="340895" y="1699461"/>
                </a:lnTo>
                <a:cubicBezTo>
                  <a:pt x="295776" y="1684422"/>
                  <a:pt x="255671" y="1669381"/>
                  <a:pt x="215565" y="1654342"/>
                </a:cubicBezTo>
                <a:lnTo>
                  <a:pt x="210553" y="1649330"/>
                </a:lnTo>
                <a:cubicBezTo>
                  <a:pt x="170448" y="1634289"/>
                  <a:pt x="135354" y="1614237"/>
                  <a:pt x="105276" y="1594184"/>
                </a:cubicBezTo>
                <a:cubicBezTo>
                  <a:pt x="100263" y="1594184"/>
                  <a:pt x="100263" y="1594184"/>
                  <a:pt x="95251" y="1589172"/>
                </a:cubicBezTo>
                <a:cubicBezTo>
                  <a:pt x="45118" y="1554078"/>
                  <a:pt x="15039" y="1513975"/>
                  <a:pt x="5013" y="1468856"/>
                </a:cubicBezTo>
                <a:cubicBezTo>
                  <a:pt x="0" y="1458828"/>
                  <a:pt x="0" y="1443789"/>
                  <a:pt x="0" y="1433764"/>
                </a:cubicBezTo>
                <a:lnTo>
                  <a:pt x="0" y="1223211"/>
                </a:lnTo>
                <a:cubicBezTo>
                  <a:pt x="0" y="1037725"/>
                  <a:pt x="350921" y="892342"/>
                  <a:pt x="802104" y="892342"/>
                </a:cubicBezTo>
                <a:close/>
                <a:moveTo>
                  <a:pt x="847224" y="315828"/>
                </a:moveTo>
                <a:lnTo>
                  <a:pt x="852237" y="315828"/>
                </a:lnTo>
                <a:lnTo>
                  <a:pt x="857251" y="315828"/>
                </a:lnTo>
                <a:lnTo>
                  <a:pt x="862263" y="315828"/>
                </a:lnTo>
                <a:lnTo>
                  <a:pt x="867276" y="315828"/>
                </a:lnTo>
                <a:cubicBezTo>
                  <a:pt x="867276" y="320842"/>
                  <a:pt x="872290" y="320842"/>
                  <a:pt x="872290" y="320842"/>
                </a:cubicBezTo>
                <a:lnTo>
                  <a:pt x="877303" y="320842"/>
                </a:lnTo>
                <a:lnTo>
                  <a:pt x="877303" y="325855"/>
                </a:lnTo>
                <a:lnTo>
                  <a:pt x="882315" y="325855"/>
                </a:lnTo>
                <a:lnTo>
                  <a:pt x="1062790" y="546433"/>
                </a:lnTo>
                <a:lnTo>
                  <a:pt x="1062790" y="551447"/>
                </a:lnTo>
                <a:cubicBezTo>
                  <a:pt x="1067803" y="551447"/>
                  <a:pt x="1067803" y="556461"/>
                  <a:pt x="1067803" y="556461"/>
                </a:cubicBezTo>
                <a:lnTo>
                  <a:pt x="1067803" y="561474"/>
                </a:lnTo>
                <a:lnTo>
                  <a:pt x="1067803" y="566486"/>
                </a:lnTo>
                <a:lnTo>
                  <a:pt x="1067803" y="571500"/>
                </a:lnTo>
                <a:lnTo>
                  <a:pt x="1067803" y="576514"/>
                </a:lnTo>
                <a:cubicBezTo>
                  <a:pt x="1062790" y="576514"/>
                  <a:pt x="1062790" y="581527"/>
                  <a:pt x="1062790" y="581527"/>
                </a:cubicBezTo>
                <a:lnTo>
                  <a:pt x="1057776" y="586539"/>
                </a:lnTo>
                <a:cubicBezTo>
                  <a:pt x="1057776" y="591553"/>
                  <a:pt x="1052762" y="591553"/>
                  <a:pt x="1052762" y="591553"/>
                </a:cubicBezTo>
                <a:lnTo>
                  <a:pt x="1047751" y="591553"/>
                </a:lnTo>
                <a:cubicBezTo>
                  <a:pt x="1042737" y="596566"/>
                  <a:pt x="1037723" y="596566"/>
                  <a:pt x="1032710" y="596566"/>
                </a:cubicBezTo>
                <a:lnTo>
                  <a:pt x="962526" y="596566"/>
                </a:lnTo>
                <a:lnTo>
                  <a:pt x="962526" y="802105"/>
                </a:lnTo>
                <a:cubicBezTo>
                  <a:pt x="962526" y="822158"/>
                  <a:pt x="947487" y="837197"/>
                  <a:pt x="927434" y="837197"/>
                </a:cubicBezTo>
                <a:cubicBezTo>
                  <a:pt x="907382" y="837197"/>
                  <a:pt x="892343" y="822158"/>
                  <a:pt x="892343" y="802105"/>
                </a:cubicBezTo>
                <a:lnTo>
                  <a:pt x="892343" y="561474"/>
                </a:lnTo>
                <a:cubicBezTo>
                  <a:pt x="892343" y="541422"/>
                  <a:pt x="907382" y="526381"/>
                  <a:pt x="927434" y="526381"/>
                </a:cubicBezTo>
                <a:lnTo>
                  <a:pt x="962526" y="526381"/>
                </a:lnTo>
                <a:lnTo>
                  <a:pt x="857251" y="396039"/>
                </a:lnTo>
                <a:lnTo>
                  <a:pt x="751973" y="526381"/>
                </a:lnTo>
                <a:lnTo>
                  <a:pt x="787065" y="526381"/>
                </a:lnTo>
                <a:cubicBezTo>
                  <a:pt x="807118" y="526381"/>
                  <a:pt x="822157" y="541422"/>
                  <a:pt x="822157" y="561474"/>
                </a:cubicBezTo>
                <a:lnTo>
                  <a:pt x="822157" y="802105"/>
                </a:lnTo>
                <a:cubicBezTo>
                  <a:pt x="822157" y="822158"/>
                  <a:pt x="807118" y="837197"/>
                  <a:pt x="787065" y="837197"/>
                </a:cubicBezTo>
                <a:cubicBezTo>
                  <a:pt x="767013" y="837197"/>
                  <a:pt x="751973" y="822158"/>
                  <a:pt x="751973" y="802105"/>
                </a:cubicBezTo>
                <a:lnTo>
                  <a:pt x="751973" y="596566"/>
                </a:lnTo>
                <a:lnTo>
                  <a:pt x="681790" y="596566"/>
                </a:lnTo>
                <a:cubicBezTo>
                  <a:pt x="676776" y="596566"/>
                  <a:pt x="671763" y="591553"/>
                  <a:pt x="666751" y="591553"/>
                </a:cubicBezTo>
                <a:lnTo>
                  <a:pt x="661737" y="591553"/>
                </a:lnTo>
                <a:cubicBezTo>
                  <a:pt x="661737" y="586539"/>
                  <a:pt x="656723" y="586539"/>
                  <a:pt x="656723" y="586539"/>
                </a:cubicBezTo>
                <a:lnTo>
                  <a:pt x="651710" y="581527"/>
                </a:lnTo>
                <a:cubicBezTo>
                  <a:pt x="646698" y="581527"/>
                  <a:pt x="646698" y="576514"/>
                  <a:pt x="646698" y="576514"/>
                </a:cubicBezTo>
                <a:lnTo>
                  <a:pt x="646698" y="561474"/>
                </a:lnTo>
                <a:lnTo>
                  <a:pt x="646698" y="556461"/>
                </a:lnTo>
                <a:lnTo>
                  <a:pt x="651710" y="551447"/>
                </a:lnTo>
                <a:lnTo>
                  <a:pt x="651710" y="546433"/>
                </a:lnTo>
                <a:lnTo>
                  <a:pt x="832184" y="325855"/>
                </a:lnTo>
                <a:lnTo>
                  <a:pt x="837198" y="325855"/>
                </a:lnTo>
                <a:lnTo>
                  <a:pt x="837198" y="320842"/>
                </a:lnTo>
                <a:lnTo>
                  <a:pt x="842210" y="320842"/>
                </a:lnTo>
                <a:cubicBezTo>
                  <a:pt x="842210" y="315828"/>
                  <a:pt x="847224" y="315828"/>
                  <a:pt x="847224" y="315828"/>
                </a:cubicBezTo>
                <a:close/>
                <a:moveTo>
                  <a:pt x="1323474" y="0"/>
                </a:moveTo>
                <a:lnTo>
                  <a:pt x="1328487" y="0"/>
                </a:lnTo>
                <a:lnTo>
                  <a:pt x="1333501" y="0"/>
                </a:lnTo>
                <a:lnTo>
                  <a:pt x="1338513" y="0"/>
                </a:lnTo>
                <a:lnTo>
                  <a:pt x="1343526" y="0"/>
                </a:lnTo>
                <a:cubicBezTo>
                  <a:pt x="1343526" y="5013"/>
                  <a:pt x="1348540" y="5013"/>
                  <a:pt x="1348540" y="5013"/>
                </a:cubicBezTo>
                <a:lnTo>
                  <a:pt x="1353553" y="5013"/>
                </a:lnTo>
                <a:lnTo>
                  <a:pt x="1353553" y="10026"/>
                </a:lnTo>
                <a:lnTo>
                  <a:pt x="1358565" y="10026"/>
                </a:lnTo>
                <a:lnTo>
                  <a:pt x="1584157" y="285750"/>
                </a:lnTo>
                <a:lnTo>
                  <a:pt x="1584157" y="290763"/>
                </a:lnTo>
                <a:cubicBezTo>
                  <a:pt x="1589171" y="290763"/>
                  <a:pt x="1589171" y="295777"/>
                  <a:pt x="1589171" y="295777"/>
                </a:cubicBezTo>
                <a:lnTo>
                  <a:pt x="1589171" y="300789"/>
                </a:lnTo>
                <a:lnTo>
                  <a:pt x="1589171" y="305803"/>
                </a:lnTo>
                <a:lnTo>
                  <a:pt x="1589171" y="310816"/>
                </a:lnTo>
                <a:lnTo>
                  <a:pt x="1589171" y="315828"/>
                </a:lnTo>
                <a:lnTo>
                  <a:pt x="1584157" y="320842"/>
                </a:lnTo>
                <a:lnTo>
                  <a:pt x="1579145" y="325855"/>
                </a:lnTo>
                <a:cubicBezTo>
                  <a:pt x="1579145" y="330869"/>
                  <a:pt x="1574132" y="330869"/>
                  <a:pt x="1574132" y="330869"/>
                </a:cubicBezTo>
                <a:lnTo>
                  <a:pt x="1569118" y="330869"/>
                </a:lnTo>
                <a:cubicBezTo>
                  <a:pt x="1564106" y="335881"/>
                  <a:pt x="1559093" y="335881"/>
                  <a:pt x="1554079" y="335881"/>
                </a:cubicBezTo>
                <a:lnTo>
                  <a:pt x="1453815" y="335881"/>
                </a:lnTo>
                <a:lnTo>
                  <a:pt x="1453815" y="927434"/>
                </a:lnTo>
                <a:cubicBezTo>
                  <a:pt x="1453815" y="947486"/>
                  <a:pt x="1438776" y="962527"/>
                  <a:pt x="1418723" y="962527"/>
                </a:cubicBezTo>
                <a:cubicBezTo>
                  <a:pt x="1398671" y="962527"/>
                  <a:pt x="1383632" y="947486"/>
                  <a:pt x="1383632" y="927434"/>
                </a:cubicBezTo>
                <a:lnTo>
                  <a:pt x="1383632" y="300789"/>
                </a:lnTo>
                <a:cubicBezTo>
                  <a:pt x="1383632" y="280736"/>
                  <a:pt x="1398671" y="265697"/>
                  <a:pt x="1418723" y="265697"/>
                </a:cubicBezTo>
                <a:lnTo>
                  <a:pt x="1478882" y="265697"/>
                </a:lnTo>
                <a:lnTo>
                  <a:pt x="1328487" y="80210"/>
                </a:lnTo>
                <a:lnTo>
                  <a:pt x="1178093" y="265697"/>
                </a:lnTo>
                <a:lnTo>
                  <a:pt x="1238251" y="265697"/>
                </a:lnTo>
                <a:cubicBezTo>
                  <a:pt x="1258304" y="265697"/>
                  <a:pt x="1273343" y="280736"/>
                  <a:pt x="1273343" y="300789"/>
                </a:cubicBezTo>
                <a:lnTo>
                  <a:pt x="1273343" y="792078"/>
                </a:lnTo>
                <a:cubicBezTo>
                  <a:pt x="1273343" y="812131"/>
                  <a:pt x="1258304" y="827172"/>
                  <a:pt x="1238251" y="827172"/>
                </a:cubicBezTo>
                <a:cubicBezTo>
                  <a:pt x="1218198" y="827172"/>
                  <a:pt x="1203157" y="812131"/>
                  <a:pt x="1203157" y="792078"/>
                </a:cubicBezTo>
                <a:lnTo>
                  <a:pt x="1203157" y="330869"/>
                </a:lnTo>
                <a:lnTo>
                  <a:pt x="1102895" y="330869"/>
                </a:lnTo>
                <a:cubicBezTo>
                  <a:pt x="1097882" y="330869"/>
                  <a:pt x="1092868" y="325855"/>
                  <a:pt x="1087856" y="325855"/>
                </a:cubicBezTo>
                <a:lnTo>
                  <a:pt x="1082843" y="325855"/>
                </a:lnTo>
                <a:cubicBezTo>
                  <a:pt x="1082843" y="320842"/>
                  <a:pt x="1077829" y="320842"/>
                  <a:pt x="1077829" y="320842"/>
                </a:cubicBezTo>
                <a:lnTo>
                  <a:pt x="1072815" y="315828"/>
                </a:lnTo>
                <a:cubicBezTo>
                  <a:pt x="1067803" y="315828"/>
                  <a:pt x="1067803" y="310816"/>
                  <a:pt x="1067803" y="310816"/>
                </a:cubicBezTo>
                <a:lnTo>
                  <a:pt x="1067803" y="297656"/>
                </a:lnTo>
                <a:cubicBezTo>
                  <a:pt x="1067803" y="298283"/>
                  <a:pt x="1067803" y="298283"/>
                  <a:pt x="1067803" y="295777"/>
                </a:cubicBezTo>
                <a:cubicBezTo>
                  <a:pt x="1067803" y="295777"/>
                  <a:pt x="1067803" y="290763"/>
                  <a:pt x="1077829" y="295777"/>
                </a:cubicBezTo>
                <a:lnTo>
                  <a:pt x="1082843" y="290763"/>
                </a:lnTo>
                <a:lnTo>
                  <a:pt x="1082843" y="285750"/>
                </a:lnTo>
                <a:lnTo>
                  <a:pt x="1308434" y="10026"/>
                </a:lnTo>
                <a:lnTo>
                  <a:pt x="1313448" y="10026"/>
                </a:lnTo>
                <a:lnTo>
                  <a:pt x="1313448" y="5013"/>
                </a:lnTo>
                <a:lnTo>
                  <a:pt x="1318460" y="5013"/>
                </a:lnTo>
                <a:cubicBezTo>
                  <a:pt x="1318460" y="0"/>
                  <a:pt x="1323474" y="0"/>
                  <a:pt x="1323474" y="0"/>
                </a:cubicBezTo>
                <a:close/>
              </a:path>
            </a:pathLst>
          </a:custGeom>
          <a:gradFill flip="none" rotWithShape="1">
            <a:gsLst>
              <a:gs pos="0">
                <a:schemeClr val="accent1"/>
              </a:gs>
              <a:gs pos="90000">
                <a:schemeClr val="accent2"/>
              </a:gs>
            </a:gsLst>
            <a:lin ang="16200000" scaled="1"/>
            <a:tileRect/>
          </a:gradFill>
          <a:ln w="4195" cap="flat">
            <a:noFill/>
            <a:prstDash val="solid"/>
            <a:miter/>
          </a:ln>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cxnSp>
        <p:nvCxnSpPr>
          <p:cNvPr id="65" name="直接连接符 64">
            <a:extLst>
              <a:ext uri="{FF2B5EF4-FFF2-40B4-BE49-F238E27FC236}">
                <a16:creationId xmlns:a16="http://schemas.microsoft.com/office/drawing/2014/main" id="{F34BD914-1727-BB9B-41B9-C40AC187550C}"/>
              </a:ext>
            </a:extLst>
          </p:cNvPr>
          <p:cNvCxnSpPr/>
          <p:nvPr/>
        </p:nvCxnSpPr>
        <p:spPr>
          <a:xfrm>
            <a:off x="731838" y="3894614"/>
            <a:ext cx="5683476"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56669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A63AE9-2D66-77B3-3BCC-C923DFDC118A}"/>
            </a:ext>
          </a:extLst>
        </p:cNvPr>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0C988E36-F72F-EC98-53DC-03549780B892}"/>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78E9A3F8-E7D2-C283-148C-94E5A2C00D2C}"/>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A1FCBF04-C9BF-A075-5996-626118481937}"/>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9B3F4DE7-E193-4CDA-FF96-745D27689C15}"/>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EBA88848-E19E-483E-9ADC-FE2899293A2B}"/>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96FB3134-437C-96B4-C4CD-94BF09423F15}"/>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379B274C-395C-9316-ABA9-B0479C52D847}"/>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99AEC900-9882-27D0-8431-7BC8CBD7D2E6}"/>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F84C7549-BCD2-987C-19B4-940AD0846CAE}"/>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E5ECF8E3-B87F-C4F8-3B5C-CFE4915C9BF6}"/>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2F4EDCC5-6649-FC59-6BE1-C9B20BDF94B9}"/>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482BDC47-0369-54B5-06E2-F448EFC28E1C}"/>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F62E6E2A-F71C-BFEA-FDDD-7E074D518A79}"/>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A28E5FA5-A8F0-57B8-A5BF-A0886B7A9179}"/>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957BA415-7E42-F4F2-F898-B27FE5C2F7DE}"/>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MARKET DYNAMICS AND COMPETITIVE LANDSCAPE</a:t>
            </a:r>
          </a:p>
        </p:txBody>
      </p:sp>
      <p:grpSp>
        <p:nvGrpSpPr>
          <p:cNvPr id="18" name="组合 17">
            <a:extLst>
              <a:ext uri="{FF2B5EF4-FFF2-40B4-BE49-F238E27FC236}">
                <a16:creationId xmlns:a16="http://schemas.microsoft.com/office/drawing/2014/main" id="{2A45C703-2BAB-8606-6045-A8CD7364F04F}"/>
              </a:ext>
            </a:extLst>
          </p:cNvPr>
          <p:cNvGrpSpPr/>
          <p:nvPr/>
        </p:nvGrpSpPr>
        <p:grpSpPr>
          <a:xfrm>
            <a:off x="-1" y="1403389"/>
            <a:ext cx="3968922" cy="4551260"/>
            <a:chOff x="5695122" y="1403389"/>
            <a:chExt cx="2949039" cy="3381735"/>
          </a:xfrm>
        </p:grpSpPr>
        <p:sp>
          <p:nvSpPr>
            <p:cNvPr id="2" name="Oval 9">
              <a:extLst>
                <a:ext uri="{FF2B5EF4-FFF2-40B4-BE49-F238E27FC236}">
                  <a16:creationId xmlns:a16="http://schemas.microsoft.com/office/drawing/2014/main" id="{A3B00541-5588-6689-5E9E-DCCC1609775E}"/>
                </a:ext>
              </a:extLst>
            </p:cNvPr>
            <p:cNvSpPr>
              <a:spLocks noChangeArrowheads="1"/>
            </p:cNvSpPr>
            <p:nvPr/>
          </p:nvSpPr>
          <p:spPr bwMode="auto">
            <a:xfrm>
              <a:off x="7036042" y="1403389"/>
              <a:ext cx="587673" cy="586387"/>
            </a:xfrm>
            <a:prstGeom prst="ellipse">
              <a:avLst/>
            </a:pr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 name="Freeform 40">
              <a:extLst>
                <a:ext uri="{FF2B5EF4-FFF2-40B4-BE49-F238E27FC236}">
                  <a16:creationId xmlns:a16="http://schemas.microsoft.com/office/drawing/2014/main" id="{77FCD7E1-86AE-2FA8-8B93-6D93A2552C3F}"/>
                </a:ext>
              </a:extLst>
            </p:cNvPr>
            <p:cNvSpPr>
              <a:spLocks noEditPoints="1"/>
            </p:cNvSpPr>
            <p:nvPr/>
          </p:nvSpPr>
          <p:spPr bwMode="auto">
            <a:xfrm>
              <a:off x="7176454" y="1542030"/>
              <a:ext cx="306849" cy="309105"/>
            </a:xfrm>
            <a:custGeom>
              <a:avLst/>
              <a:gdLst/>
              <a:ahLst/>
              <a:cxnLst>
                <a:cxn ang="0">
                  <a:pos x="63" y="43"/>
                </a:cxn>
                <a:cxn ang="0">
                  <a:pos x="60" y="48"/>
                </a:cxn>
                <a:cxn ang="0">
                  <a:pos x="34" y="62"/>
                </a:cxn>
                <a:cxn ang="0">
                  <a:pos x="31" y="63"/>
                </a:cxn>
                <a:cxn ang="0">
                  <a:pos x="29" y="62"/>
                </a:cxn>
                <a:cxn ang="0">
                  <a:pos x="2" y="48"/>
                </a:cxn>
                <a:cxn ang="0">
                  <a:pos x="0" y="43"/>
                </a:cxn>
                <a:cxn ang="0">
                  <a:pos x="0" y="14"/>
                </a:cxn>
                <a:cxn ang="0">
                  <a:pos x="3" y="10"/>
                </a:cxn>
                <a:cxn ang="0">
                  <a:pos x="30" y="0"/>
                </a:cxn>
                <a:cxn ang="0">
                  <a:pos x="31" y="0"/>
                </a:cxn>
                <a:cxn ang="0">
                  <a:pos x="33" y="0"/>
                </a:cxn>
                <a:cxn ang="0">
                  <a:pos x="60" y="10"/>
                </a:cxn>
                <a:cxn ang="0">
                  <a:pos x="63" y="14"/>
                </a:cxn>
                <a:cxn ang="0">
                  <a:pos x="63" y="43"/>
                </a:cxn>
                <a:cxn ang="0">
                  <a:pos x="58" y="14"/>
                </a:cxn>
                <a:cxn ang="0">
                  <a:pos x="31" y="4"/>
                </a:cxn>
                <a:cxn ang="0">
                  <a:pos x="5" y="14"/>
                </a:cxn>
                <a:cxn ang="0">
                  <a:pos x="31" y="24"/>
                </a:cxn>
                <a:cxn ang="0">
                  <a:pos x="58" y="14"/>
                </a:cxn>
                <a:cxn ang="0">
                  <a:pos x="58" y="43"/>
                </a:cxn>
                <a:cxn ang="0">
                  <a:pos x="58" y="19"/>
                </a:cxn>
                <a:cxn ang="0">
                  <a:pos x="34" y="28"/>
                </a:cxn>
                <a:cxn ang="0">
                  <a:pos x="34" y="57"/>
                </a:cxn>
                <a:cxn ang="0">
                  <a:pos x="58" y="43"/>
                </a:cxn>
              </a:cxnLst>
              <a:rect l="0" t="0" r="r" b="b"/>
              <a:pathLst>
                <a:path w="63" h="63">
                  <a:moveTo>
                    <a:pt x="63" y="43"/>
                  </a:moveTo>
                  <a:cubicBezTo>
                    <a:pt x="63" y="45"/>
                    <a:pt x="62" y="47"/>
                    <a:pt x="60" y="48"/>
                  </a:cubicBezTo>
                  <a:cubicBezTo>
                    <a:pt x="34" y="62"/>
                    <a:pt x="34" y="62"/>
                    <a:pt x="34" y="62"/>
                  </a:cubicBezTo>
                  <a:cubicBezTo>
                    <a:pt x="33" y="63"/>
                    <a:pt x="32" y="63"/>
                    <a:pt x="31" y="63"/>
                  </a:cubicBezTo>
                  <a:cubicBezTo>
                    <a:pt x="31" y="63"/>
                    <a:pt x="30" y="63"/>
                    <a:pt x="29" y="62"/>
                  </a:cubicBezTo>
                  <a:cubicBezTo>
                    <a:pt x="2" y="48"/>
                    <a:pt x="2" y="48"/>
                    <a:pt x="2" y="48"/>
                  </a:cubicBezTo>
                  <a:cubicBezTo>
                    <a:pt x="1" y="47"/>
                    <a:pt x="0" y="45"/>
                    <a:pt x="0" y="43"/>
                  </a:cubicBezTo>
                  <a:cubicBezTo>
                    <a:pt x="0" y="14"/>
                    <a:pt x="0" y="14"/>
                    <a:pt x="0" y="14"/>
                  </a:cubicBezTo>
                  <a:cubicBezTo>
                    <a:pt x="0" y="12"/>
                    <a:pt x="1" y="10"/>
                    <a:pt x="3" y="10"/>
                  </a:cubicBezTo>
                  <a:cubicBezTo>
                    <a:pt x="30" y="0"/>
                    <a:pt x="30" y="0"/>
                    <a:pt x="30" y="0"/>
                  </a:cubicBezTo>
                  <a:cubicBezTo>
                    <a:pt x="30" y="0"/>
                    <a:pt x="31" y="0"/>
                    <a:pt x="31" y="0"/>
                  </a:cubicBezTo>
                  <a:cubicBezTo>
                    <a:pt x="32" y="0"/>
                    <a:pt x="32" y="0"/>
                    <a:pt x="33" y="0"/>
                  </a:cubicBezTo>
                  <a:cubicBezTo>
                    <a:pt x="60" y="10"/>
                    <a:pt x="60" y="10"/>
                    <a:pt x="60" y="10"/>
                  </a:cubicBezTo>
                  <a:cubicBezTo>
                    <a:pt x="62" y="10"/>
                    <a:pt x="63" y="12"/>
                    <a:pt x="63" y="14"/>
                  </a:cubicBezTo>
                  <a:lnTo>
                    <a:pt x="63" y="43"/>
                  </a:lnTo>
                  <a:close/>
                  <a:moveTo>
                    <a:pt x="58" y="14"/>
                  </a:moveTo>
                  <a:cubicBezTo>
                    <a:pt x="31" y="4"/>
                    <a:pt x="31" y="4"/>
                    <a:pt x="31" y="4"/>
                  </a:cubicBezTo>
                  <a:cubicBezTo>
                    <a:pt x="5" y="14"/>
                    <a:pt x="5" y="14"/>
                    <a:pt x="5" y="14"/>
                  </a:cubicBezTo>
                  <a:cubicBezTo>
                    <a:pt x="31" y="24"/>
                    <a:pt x="31" y="24"/>
                    <a:pt x="31" y="24"/>
                  </a:cubicBezTo>
                  <a:lnTo>
                    <a:pt x="58" y="14"/>
                  </a:lnTo>
                  <a:close/>
                  <a:moveTo>
                    <a:pt x="58" y="43"/>
                  </a:moveTo>
                  <a:cubicBezTo>
                    <a:pt x="58" y="19"/>
                    <a:pt x="58" y="19"/>
                    <a:pt x="58" y="19"/>
                  </a:cubicBezTo>
                  <a:cubicBezTo>
                    <a:pt x="34" y="28"/>
                    <a:pt x="34" y="28"/>
                    <a:pt x="34" y="28"/>
                  </a:cubicBezTo>
                  <a:cubicBezTo>
                    <a:pt x="34" y="57"/>
                    <a:pt x="34" y="57"/>
                    <a:pt x="34" y="57"/>
                  </a:cubicBezTo>
                  <a:lnTo>
                    <a:pt x="58" y="43"/>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 name="Oval 10">
              <a:extLst>
                <a:ext uri="{FF2B5EF4-FFF2-40B4-BE49-F238E27FC236}">
                  <a16:creationId xmlns:a16="http://schemas.microsoft.com/office/drawing/2014/main" id="{B5264F7E-ED2F-C608-C9F0-1EED6D4E2645}"/>
                </a:ext>
              </a:extLst>
            </p:cNvPr>
            <p:cNvSpPr>
              <a:spLocks noChangeArrowheads="1"/>
            </p:cNvSpPr>
            <p:nvPr/>
          </p:nvSpPr>
          <p:spPr bwMode="auto">
            <a:xfrm>
              <a:off x="7033614" y="4194880"/>
              <a:ext cx="586386" cy="590244"/>
            </a:xfrm>
            <a:prstGeom prst="ellipse">
              <a:avLst/>
            </a:prstGeom>
            <a:solidFill>
              <a:schemeClr val="accent3">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 name="Freeform 122">
              <a:extLst>
                <a:ext uri="{FF2B5EF4-FFF2-40B4-BE49-F238E27FC236}">
                  <a16:creationId xmlns:a16="http://schemas.microsoft.com/office/drawing/2014/main" id="{E019B88D-51F9-E0A9-4609-FF2A73AD6CE5}"/>
                </a:ext>
              </a:extLst>
            </p:cNvPr>
            <p:cNvSpPr>
              <a:spLocks/>
            </p:cNvSpPr>
            <p:nvPr/>
          </p:nvSpPr>
          <p:spPr bwMode="auto">
            <a:xfrm>
              <a:off x="7214428" y="4331816"/>
              <a:ext cx="289828" cy="273837"/>
            </a:xfrm>
            <a:custGeom>
              <a:avLst/>
              <a:gdLst/>
              <a:ahLst/>
              <a:cxnLst>
                <a:cxn ang="0">
                  <a:pos x="60" y="52"/>
                </a:cxn>
                <a:cxn ang="0">
                  <a:pos x="49" y="48"/>
                </a:cxn>
                <a:cxn ang="0">
                  <a:pos x="45" y="53"/>
                </a:cxn>
                <a:cxn ang="0">
                  <a:pos x="46" y="62"/>
                </a:cxn>
                <a:cxn ang="0">
                  <a:pos x="46" y="62"/>
                </a:cxn>
                <a:cxn ang="0">
                  <a:pos x="45" y="62"/>
                </a:cxn>
                <a:cxn ang="0">
                  <a:pos x="32" y="63"/>
                </a:cxn>
                <a:cxn ang="0">
                  <a:pos x="26" y="59"/>
                </a:cxn>
                <a:cxn ang="0">
                  <a:pos x="31" y="48"/>
                </a:cxn>
                <a:cxn ang="0">
                  <a:pos x="23" y="41"/>
                </a:cxn>
                <a:cxn ang="0">
                  <a:pos x="15" y="48"/>
                </a:cxn>
                <a:cxn ang="0">
                  <a:pos x="19" y="58"/>
                </a:cxn>
                <a:cxn ang="0">
                  <a:pos x="17" y="62"/>
                </a:cxn>
                <a:cxn ang="0">
                  <a:pos x="13" y="63"/>
                </a:cxn>
                <a:cxn ang="0">
                  <a:pos x="3" y="62"/>
                </a:cxn>
                <a:cxn ang="0">
                  <a:pos x="0" y="62"/>
                </a:cxn>
                <a:cxn ang="0">
                  <a:pos x="0" y="62"/>
                </a:cxn>
                <a:cxn ang="0">
                  <a:pos x="0" y="62"/>
                </a:cxn>
                <a:cxn ang="0">
                  <a:pos x="0" y="21"/>
                </a:cxn>
                <a:cxn ang="0">
                  <a:pos x="3" y="21"/>
                </a:cxn>
                <a:cxn ang="0">
                  <a:pos x="13" y="22"/>
                </a:cxn>
                <a:cxn ang="0">
                  <a:pos x="17" y="21"/>
                </a:cxn>
                <a:cxn ang="0">
                  <a:pos x="19" y="17"/>
                </a:cxn>
                <a:cxn ang="0">
                  <a:pos x="15" y="7"/>
                </a:cxn>
                <a:cxn ang="0">
                  <a:pos x="23" y="0"/>
                </a:cxn>
                <a:cxn ang="0">
                  <a:pos x="31" y="7"/>
                </a:cxn>
                <a:cxn ang="0">
                  <a:pos x="26" y="18"/>
                </a:cxn>
                <a:cxn ang="0">
                  <a:pos x="32" y="22"/>
                </a:cxn>
                <a:cxn ang="0">
                  <a:pos x="46" y="21"/>
                </a:cxn>
                <a:cxn ang="0">
                  <a:pos x="46" y="21"/>
                </a:cxn>
                <a:cxn ang="0">
                  <a:pos x="46" y="24"/>
                </a:cxn>
                <a:cxn ang="0">
                  <a:pos x="45" y="34"/>
                </a:cxn>
                <a:cxn ang="0">
                  <a:pos x="46" y="38"/>
                </a:cxn>
                <a:cxn ang="0">
                  <a:pos x="50" y="40"/>
                </a:cxn>
                <a:cxn ang="0">
                  <a:pos x="60" y="36"/>
                </a:cxn>
                <a:cxn ang="0">
                  <a:pos x="67" y="44"/>
                </a:cxn>
                <a:cxn ang="0">
                  <a:pos x="60" y="52"/>
                </a:cxn>
              </a:cxnLst>
              <a:rect l="0" t="0" r="r" b="b"/>
              <a:pathLst>
                <a:path w="67" h="63">
                  <a:moveTo>
                    <a:pt x="60" y="52"/>
                  </a:moveTo>
                  <a:cubicBezTo>
                    <a:pt x="55" y="52"/>
                    <a:pt x="54" y="48"/>
                    <a:pt x="49" y="48"/>
                  </a:cubicBezTo>
                  <a:cubicBezTo>
                    <a:pt x="46" y="48"/>
                    <a:pt x="45" y="50"/>
                    <a:pt x="45" y="53"/>
                  </a:cubicBezTo>
                  <a:cubicBezTo>
                    <a:pt x="45" y="56"/>
                    <a:pt x="46" y="59"/>
                    <a:pt x="46" y="62"/>
                  </a:cubicBezTo>
                  <a:cubicBezTo>
                    <a:pt x="46" y="62"/>
                    <a:pt x="46" y="62"/>
                    <a:pt x="46" y="62"/>
                  </a:cubicBezTo>
                  <a:cubicBezTo>
                    <a:pt x="46" y="62"/>
                    <a:pt x="45" y="62"/>
                    <a:pt x="45" y="62"/>
                  </a:cubicBezTo>
                  <a:cubicBezTo>
                    <a:pt x="41" y="62"/>
                    <a:pt x="36" y="63"/>
                    <a:pt x="32" y="63"/>
                  </a:cubicBezTo>
                  <a:cubicBezTo>
                    <a:pt x="29" y="63"/>
                    <a:pt x="26" y="62"/>
                    <a:pt x="26" y="59"/>
                  </a:cubicBezTo>
                  <a:cubicBezTo>
                    <a:pt x="26" y="54"/>
                    <a:pt x="31" y="53"/>
                    <a:pt x="31" y="48"/>
                  </a:cubicBezTo>
                  <a:cubicBezTo>
                    <a:pt x="31" y="44"/>
                    <a:pt x="27" y="41"/>
                    <a:pt x="23" y="41"/>
                  </a:cubicBezTo>
                  <a:cubicBezTo>
                    <a:pt x="19" y="41"/>
                    <a:pt x="15" y="44"/>
                    <a:pt x="15" y="48"/>
                  </a:cubicBezTo>
                  <a:cubicBezTo>
                    <a:pt x="15" y="53"/>
                    <a:pt x="19" y="56"/>
                    <a:pt x="19" y="58"/>
                  </a:cubicBezTo>
                  <a:cubicBezTo>
                    <a:pt x="19" y="60"/>
                    <a:pt x="18" y="61"/>
                    <a:pt x="17" y="62"/>
                  </a:cubicBezTo>
                  <a:cubicBezTo>
                    <a:pt x="16" y="63"/>
                    <a:pt x="14" y="63"/>
                    <a:pt x="13" y="63"/>
                  </a:cubicBezTo>
                  <a:cubicBezTo>
                    <a:pt x="9" y="63"/>
                    <a:pt x="6" y="63"/>
                    <a:pt x="3" y="62"/>
                  </a:cubicBezTo>
                  <a:cubicBezTo>
                    <a:pt x="2" y="62"/>
                    <a:pt x="1" y="62"/>
                    <a:pt x="0" y="62"/>
                  </a:cubicBezTo>
                  <a:cubicBezTo>
                    <a:pt x="0" y="62"/>
                    <a:pt x="0" y="62"/>
                    <a:pt x="0" y="62"/>
                  </a:cubicBezTo>
                  <a:cubicBezTo>
                    <a:pt x="0" y="62"/>
                    <a:pt x="0" y="62"/>
                    <a:pt x="0" y="62"/>
                  </a:cubicBezTo>
                  <a:cubicBezTo>
                    <a:pt x="0" y="21"/>
                    <a:pt x="0" y="21"/>
                    <a:pt x="0" y="21"/>
                  </a:cubicBezTo>
                  <a:cubicBezTo>
                    <a:pt x="0" y="21"/>
                    <a:pt x="2" y="21"/>
                    <a:pt x="3" y="21"/>
                  </a:cubicBezTo>
                  <a:cubicBezTo>
                    <a:pt x="6" y="22"/>
                    <a:pt x="9" y="22"/>
                    <a:pt x="13" y="22"/>
                  </a:cubicBezTo>
                  <a:cubicBezTo>
                    <a:pt x="14" y="22"/>
                    <a:pt x="16" y="22"/>
                    <a:pt x="17" y="21"/>
                  </a:cubicBezTo>
                  <a:cubicBezTo>
                    <a:pt x="18" y="20"/>
                    <a:pt x="19" y="19"/>
                    <a:pt x="19" y="17"/>
                  </a:cubicBezTo>
                  <a:cubicBezTo>
                    <a:pt x="19" y="15"/>
                    <a:pt x="15" y="12"/>
                    <a:pt x="15" y="7"/>
                  </a:cubicBezTo>
                  <a:cubicBezTo>
                    <a:pt x="15" y="3"/>
                    <a:pt x="19" y="0"/>
                    <a:pt x="23" y="0"/>
                  </a:cubicBezTo>
                  <a:cubicBezTo>
                    <a:pt x="27" y="0"/>
                    <a:pt x="31" y="3"/>
                    <a:pt x="31" y="7"/>
                  </a:cubicBezTo>
                  <a:cubicBezTo>
                    <a:pt x="31" y="12"/>
                    <a:pt x="26" y="13"/>
                    <a:pt x="26" y="18"/>
                  </a:cubicBezTo>
                  <a:cubicBezTo>
                    <a:pt x="26" y="21"/>
                    <a:pt x="29" y="22"/>
                    <a:pt x="32" y="22"/>
                  </a:cubicBezTo>
                  <a:cubicBezTo>
                    <a:pt x="37" y="22"/>
                    <a:pt x="41" y="21"/>
                    <a:pt x="46" y="21"/>
                  </a:cubicBezTo>
                  <a:cubicBezTo>
                    <a:pt x="46" y="21"/>
                    <a:pt x="46" y="21"/>
                    <a:pt x="46" y="21"/>
                  </a:cubicBezTo>
                  <a:cubicBezTo>
                    <a:pt x="46" y="21"/>
                    <a:pt x="46" y="23"/>
                    <a:pt x="46" y="24"/>
                  </a:cubicBezTo>
                  <a:cubicBezTo>
                    <a:pt x="45" y="27"/>
                    <a:pt x="45" y="30"/>
                    <a:pt x="45" y="34"/>
                  </a:cubicBezTo>
                  <a:cubicBezTo>
                    <a:pt x="45" y="35"/>
                    <a:pt x="45" y="37"/>
                    <a:pt x="46" y="38"/>
                  </a:cubicBezTo>
                  <a:cubicBezTo>
                    <a:pt x="47" y="39"/>
                    <a:pt x="48" y="40"/>
                    <a:pt x="50" y="40"/>
                  </a:cubicBezTo>
                  <a:cubicBezTo>
                    <a:pt x="52" y="40"/>
                    <a:pt x="55" y="36"/>
                    <a:pt x="60" y="36"/>
                  </a:cubicBezTo>
                  <a:cubicBezTo>
                    <a:pt x="64" y="36"/>
                    <a:pt x="67" y="40"/>
                    <a:pt x="67" y="44"/>
                  </a:cubicBezTo>
                  <a:cubicBezTo>
                    <a:pt x="67" y="49"/>
                    <a:pt x="64" y="52"/>
                    <a:pt x="60" y="52"/>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 name="Oval 13">
              <a:extLst>
                <a:ext uri="{FF2B5EF4-FFF2-40B4-BE49-F238E27FC236}">
                  <a16:creationId xmlns:a16="http://schemas.microsoft.com/office/drawing/2014/main" id="{1F73D4D7-B91A-655C-0831-54403AF47F7C}"/>
                </a:ext>
              </a:extLst>
            </p:cNvPr>
            <p:cNvSpPr>
              <a:spLocks noChangeArrowheads="1"/>
            </p:cNvSpPr>
            <p:nvPr/>
          </p:nvSpPr>
          <p:spPr bwMode="auto">
            <a:xfrm>
              <a:off x="8056488" y="2797305"/>
              <a:ext cx="587673" cy="587672"/>
            </a:xfrm>
            <a:prstGeom prst="ellipse">
              <a:avLst/>
            </a:pr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 name="Freeform 145">
              <a:extLst>
                <a:ext uri="{FF2B5EF4-FFF2-40B4-BE49-F238E27FC236}">
                  <a16:creationId xmlns:a16="http://schemas.microsoft.com/office/drawing/2014/main" id="{E440A820-D04E-81DB-734A-659FC74DE61F}"/>
                </a:ext>
              </a:extLst>
            </p:cNvPr>
            <p:cNvSpPr>
              <a:spLocks/>
            </p:cNvSpPr>
            <p:nvPr/>
          </p:nvSpPr>
          <p:spPr bwMode="auto">
            <a:xfrm>
              <a:off x="8188653" y="2951728"/>
              <a:ext cx="323344" cy="278827"/>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 name="Bent Arrow 62">
              <a:extLst>
                <a:ext uri="{FF2B5EF4-FFF2-40B4-BE49-F238E27FC236}">
                  <a16:creationId xmlns:a16="http://schemas.microsoft.com/office/drawing/2014/main" id="{BA5BEA6A-398D-33F9-7EE8-3026D80DBE8E}"/>
                </a:ext>
              </a:extLst>
            </p:cNvPr>
            <p:cNvSpPr/>
            <p:nvPr/>
          </p:nvSpPr>
          <p:spPr>
            <a:xfrm rot="5400000" flipH="1">
              <a:off x="6096256" y="1652995"/>
              <a:ext cx="928439" cy="1730706"/>
            </a:xfrm>
            <a:prstGeom prst="bentArrow">
              <a:avLst>
                <a:gd name="adj1" fmla="val 4600"/>
                <a:gd name="adj2" fmla="val 9657"/>
                <a:gd name="adj3" fmla="val 20394"/>
                <a:gd name="adj4" fmla="val 3160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Left Arrow 64">
              <a:extLst>
                <a:ext uri="{FF2B5EF4-FFF2-40B4-BE49-F238E27FC236}">
                  <a16:creationId xmlns:a16="http://schemas.microsoft.com/office/drawing/2014/main" id="{9EDA99E1-1F5F-82C2-A842-053D357E90CC}"/>
                </a:ext>
              </a:extLst>
            </p:cNvPr>
            <p:cNvSpPr/>
            <p:nvPr/>
          </p:nvSpPr>
          <p:spPr>
            <a:xfrm flipH="1">
              <a:off x="5695122" y="3052143"/>
              <a:ext cx="2133600" cy="105906"/>
            </a:xfrm>
            <a:prstGeom prst="leftArrow">
              <a:avLst>
                <a:gd name="adj1" fmla="val 35309"/>
                <a:gd name="adj2" fmla="val 130879"/>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Bent Arrow 67">
              <a:extLst>
                <a:ext uri="{FF2B5EF4-FFF2-40B4-BE49-F238E27FC236}">
                  <a16:creationId xmlns:a16="http://schemas.microsoft.com/office/drawing/2014/main" id="{4CE7E601-23F4-9537-CD59-932039E2322B}"/>
                </a:ext>
              </a:extLst>
            </p:cNvPr>
            <p:cNvSpPr/>
            <p:nvPr/>
          </p:nvSpPr>
          <p:spPr>
            <a:xfrm rot="16200000" flipH="1" flipV="1">
              <a:off x="6096256" y="2810035"/>
              <a:ext cx="928439" cy="1730706"/>
            </a:xfrm>
            <a:prstGeom prst="bentArrow">
              <a:avLst>
                <a:gd name="adj1" fmla="val 4600"/>
                <a:gd name="adj2" fmla="val 9657"/>
                <a:gd name="adj3" fmla="val 20394"/>
                <a:gd name="adj4" fmla="val 31606"/>
              </a:avLst>
            </a:prstGeom>
            <a:solidFill>
              <a:schemeClr val="accent3">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3" name="椭圆 22">
            <a:extLst>
              <a:ext uri="{FF2B5EF4-FFF2-40B4-BE49-F238E27FC236}">
                <a16:creationId xmlns:a16="http://schemas.microsoft.com/office/drawing/2014/main" id="{B1649BBE-6B4F-4A61-9D85-1665C7CC35CA}"/>
              </a:ext>
            </a:extLst>
          </p:cNvPr>
          <p:cNvSpPr/>
          <p:nvPr/>
        </p:nvSpPr>
        <p:spPr>
          <a:xfrm rot="16200000">
            <a:off x="7755520" y="-155435"/>
            <a:ext cx="1255539" cy="7640351"/>
          </a:xfrm>
          <a:prstGeom prst="roundRect">
            <a:avLst>
              <a:gd name="adj" fmla="val 2543"/>
            </a:avLst>
          </a:prstGeom>
          <a:gradFill flip="none" rotWithShape="1">
            <a:gsLst>
              <a:gs pos="0">
                <a:schemeClr val="accent1"/>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5" name="椭圆 22">
            <a:extLst>
              <a:ext uri="{FF2B5EF4-FFF2-40B4-BE49-F238E27FC236}">
                <a16:creationId xmlns:a16="http://schemas.microsoft.com/office/drawing/2014/main" id="{2C0D03F4-FF62-F181-C9E7-E0D28687E277}"/>
              </a:ext>
            </a:extLst>
          </p:cNvPr>
          <p:cNvSpPr/>
          <p:nvPr/>
        </p:nvSpPr>
        <p:spPr>
          <a:xfrm rot="16200000">
            <a:off x="6345043" y="-2019535"/>
            <a:ext cx="1255539" cy="7640351"/>
          </a:xfrm>
          <a:prstGeom prst="roundRect">
            <a:avLst>
              <a:gd name="adj" fmla="val 2543"/>
            </a:avLst>
          </a:prstGeom>
          <a:gradFill flip="none" rotWithShape="1">
            <a:gsLst>
              <a:gs pos="0">
                <a:schemeClr val="accent2"/>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7" name="椭圆 22">
            <a:extLst>
              <a:ext uri="{FF2B5EF4-FFF2-40B4-BE49-F238E27FC236}">
                <a16:creationId xmlns:a16="http://schemas.microsoft.com/office/drawing/2014/main" id="{949BD881-2A93-330B-7E08-C934AF7F488D}"/>
              </a:ext>
            </a:extLst>
          </p:cNvPr>
          <p:cNvSpPr/>
          <p:nvPr/>
        </p:nvSpPr>
        <p:spPr>
          <a:xfrm rot="16200000">
            <a:off x="6345043" y="1708664"/>
            <a:ext cx="1255539" cy="7640351"/>
          </a:xfrm>
          <a:prstGeom prst="roundRect">
            <a:avLst>
              <a:gd name="adj" fmla="val 2543"/>
            </a:avLst>
          </a:prstGeom>
          <a:gradFill flip="none" rotWithShape="1">
            <a:gsLst>
              <a:gs pos="0">
                <a:schemeClr val="accent3">
                  <a:lumMod val="50000"/>
                  <a:lumOff val="50000"/>
                </a:schemeClr>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8" name="文本框 27">
            <a:extLst>
              <a:ext uri="{FF2B5EF4-FFF2-40B4-BE49-F238E27FC236}">
                <a16:creationId xmlns:a16="http://schemas.microsoft.com/office/drawing/2014/main" id="{8D0060C5-001B-0DDF-2A14-7CBA008A9931}"/>
              </a:ext>
            </a:extLst>
          </p:cNvPr>
          <p:cNvSpPr txBox="1"/>
          <p:nvPr/>
        </p:nvSpPr>
        <p:spPr>
          <a:xfrm>
            <a:off x="3344417" y="1403389"/>
            <a:ext cx="3446640"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Online Revenue Proportion</a:t>
            </a:r>
          </a:p>
        </p:txBody>
      </p:sp>
      <p:sp>
        <p:nvSpPr>
          <p:cNvPr id="29" name="标题 1">
            <a:extLst>
              <a:ext uri="{FF2B5EF4-FFF2-40B4-BE49-F238E27FC236}">
                <a16:creationId xmlns:a16="http://schemas.microsoft.com/office/drawing/2014/main" id="{577B7595-6258-C3EE-5843-FCCBB70B1B00}"/>
              </a:ext>
            </a:extLst>
          </p:cNvPr>
          <p:cNvSpPr txBox="1"/>
          <p:nvPr/>
        </p:nvSpPr>
        <p:spPr>
          <a:xfrm>
            <a:off x="3344416" y="1709515"/>
            <a:ext cx="6811529" cy="466153"/>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proportion of online revenue increased from 18% in Q2 to 27% in Q3, with live - streaming e - commerce accounting for 62% of online revenue, indicating the rapid development of the online sales channel.</a:t>
            </a:r>
          </a:p>
        </p:txBody>
      </p:sp>
      <p:sp>
        <p:nvSpPr>
          <p:cNvPr id="30" name="文本框 29">
            <a:extLst>
              <a:ext uri="{FF2B5EF4-FFF2-40B4-BE49-F238E27FC236}">
                <a16:creationId xmlns:a16="http://schemas.microsoft.com/office/drawing/2014/main" id="{78E404BE-9D38-74E9-0A09-5C50553DB8DB}"/>
              </a:ext>
            </a:extLst>
          </p:cNvPr>
          <p:cNvSpPr txBox="1"/>
          <p:nvPr/>
        </p:nvSpPr>
        <p:spPr>
          <a:xfrm>
            <a:off x="4833597" y="3259198"/>
            <a:ext cx="3446640"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Traditional Dealer Inventory</a:t>
            </a:r>
          </a:p>
        </p:txBody>
      </p:sp>
      <p:sp>
        <p:nvSpPr>
          <p:cNvPr id="31" name="标题 1">
            <a:extLst>
              <a:ext uri="{FF2B5EF4-FFF2-40B4-BE49-F238E27FC236}">
                <a16:creationId xmlns:a16="http://schemas.microsoft.com/office/drawing/2014/main" id="{527B980D-A9B4-DB4C-B5E7-DE9F55823BC8}"/>
              </a:ext>
            </a:extLst>
          </p:cNvPr>
          <p:cNvSpPr txBox="1"/>
          <p:nvPr/>
        </p:nvSpPr>
        <p:spPr>
          <a:xfrm>
            <a:off x="4833596" y="3565324"/>
            <a:ext cx="6811529" cy="466153"/>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inventory of traditional dealers increased by 15% quarter - on - quarter, which may be affected by market demand changes and channel inventory management.</a:t>
            </a:r>
          </a:p>
        </p:txBody>
      </p:sp>
      <p:sp>
        <p:nvSpPr>
          <p:cNvPr id="33" name="文本框 32">
            <a:extLst>
              <a:ext uri="{FF2B5EF4-FFF2-40B4-BE49-F238E27FC236}">
                <a16:creationId xmlns:a16="http://schemas.microsoft.com/office/drawing/2014/main" id="{BE7BCC1B-7227-8363-2953-AD7966CAC1EE}"/>
              </a:ext>
            </a:extLst>
          </p:cNvPr>
          <p:cNvSpPr txBox="1"/>
          <p:nvPr/>
        </p:nvSpPr>
        <p:spPr>
          <a:xfrm>
            <a:off x="3344417" y="5159254"/>
            <a:ext cx="3446640"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DTC Direct Sales Return Rate</a:t>
            </a:r>
          </a:p>
        </p:txBody>
      </p:sp>
      <p:sp>
        <p:nvSpPr>
          <p:cNvPr id="35" name="标题 1">
            <a:extLst>
              <a:ext uri="{FF2B5EF4-FFF2-40B4-BE49-F238E27FC236}">
                <a16:creationId xmlns:a16="http://schemas.microsoft.com/office/drawing/2014/main" id="{0502E878-FA77-8ED0-7D87-24072636E484}"/>
              </a:ext>
            </a:extLst>
          </p:cNvPr>
          <p:cNvSpPr txBox="1"/>
          <p:nvPr/>
        </p:nvSpPr>
        <p:spPr>
          <a:xfrm>
            <a:off x="3344416" y="5465380"/>
            <a:ext cx="6811529" cy="466153"/>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return rate of DTC direct sales was 3.5%, lower than the industry average of 7%, showing the company's strong product quality and customer service in the direct - sales channel.</a:t>
            </a:r>
          </a:p>
        </p:txBody>
      </p:sp>
    </p:spTree>
    <p:extLst>
      <p:ext uri="{BB962C8B-B14F-4D97-AF65-F5344CB8AC3E}">
        <p14:creationId xmlns:p14="http://schemas.microsoft.com/office/powerpoint/2010/main" val="22372207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C544D0-BFD7-BFAE-556D-AB04DAD21AA0}"/>
            </a:ext>
          </a:extLst>
        </p:cNvPr>
        <p:cNvGrpSpPr/>
        <p:nvPr/>
      </p:nvGrpSpPr>
      <p:grpSpPr>
        <a:xfrm>
          <a:off x="0" y="0"/>
          <a:ext cx="0" cy="0"/>
          <a:chOff x="0" y="0"/>
          <a:chExt cx="0" cy="0"/>
        </a:xfrm>
      </p:grpSpPr>
      <p:pic>
        <p:nvPicPr>
          <p:cNvPr id="7" name="图片 6" descr="屏幕上有字&#10;&#10;AI 生成的内容可能不正确。">
            <a:extLst>
              <a:ext uri="{FF2B5EF4-FFF2-40B4-BE49-F238E27FC236}">
                <a16:creationId xmlns:a16="http://schemas.microsoft.com/office/drawing/2014/main" id="{C044EDBF-6A0D-25DE-F88E-3E20CBDD9A7E}"/>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t="15625"/>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任意多边形: 形状 7">
            <a:extLst>
              <a:ext uri="{FF2B5EF4-FFF2-40B4-BE49-F238E27FC236}">
                <a16:creationId xmlns:a16="http://schemas.microsoft.com/office/drawing/2014/main" id="{2D54FF18-7799-356A-D643-247814543911}"/>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9" name="组合 8">
            <a:extLst>
              <a:ext uri="{FF2B5EF4-FFF2-40B4-BE49-F238E27FC236}">
                <a16:creationId xmlns:a16="http://schemas.microsoft.com/office/drawing/2014/main" id="{90183599-F096-E849-1778-732A8A8F48AA}"/>
              </a:ext>
            </a:extLst>
          </p:cNvPr>
          <p:cNvGrpSpPr/>
          <p:nvPr/>
        </p:nvGrpSpPr>
        <p:grpSpPr>
          <a:xfrm flipH="1">
            <a:off x="0" y="0"/>
            <a:ext cx="6871845" cy="1237616"/>
            <a:chOff x="5320156" y="0"/>
            <a:chExt cx="6871845" cy="1237616"/>
          </a:xfrm>
        </p:grpSpPr>
        <p:sp>
          <p:nvSpPr>
            <p:cNvPr id="10" name="任意多边形: 形状 9">
              <a:extLst>
                <a:ext uri="{FF2B5EF4-FFF2-40B4-BE49-F238E27FC236}">
                  <a16:creationId xmlns:a16="http://schemas.microsoft.com/office/drawing/2014/main" id="{D38887D9-A057-33B3-99C4-83796EE34D45}"/>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任意多边形: 形状 10">
              <a:extLst>
                <a:ext uri="{FF2B5EF4-FFF2-40B4-BE49-F238E27FC236}">
                  <a16:creationId xmlns:a16="http://schemas.microsoft.com/office/drawing/2014/main" id="{36840F23-4E68-3AEE-1161-D878F4962FCA}"/>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12" name="组合 11">
            <a:extLst>
              <a:ext uri="{FF2B5EF4-FFF2-40B4-BE49-F238E27FC236}">
                <a16:creationId xmlns:a16="http://schemas.microsoft.com/office/drawing/2014/main" id="{A7821244-C91C-8383-8D75-9A60E387E74C}"/>
              </a:ext>
            </a:extLst>
          </p:cNvPr>
          <p:cNvGrpSpPr/>
          <p:nvPr/>
        </p:nvGrpSpPr>
        <p:grpSpPr>
          <a:xfrm>
            <a:off x="731838" y="549275"/>
            <a:ext cx="1440016" cy="271796"/>
            <a:chOff x="800458" y="692150"/>
            <a:chExt cx="1440016" cy="271796"/>
          </a:xfrm>
        </p:grpSpPr>
        <p:sp>
          <p:nvSpPr>
            <p:cNvPr id="13" name="文本框 12">
              <a:extLst>
                <a:ext uri="{FF2B5EF4-FFF2-40B4-BE49-F238E27FC236}">
                  <a16:creationId xmlns:a16="http://schemas.microsoft.com/office/drawing/2014/main" id="{70A761F2-36A7-B0FD-2AA4-906B04075FF4}"/>
                </a:ext>
              </a:extLst>
            </p:cNvPr>
            <p:cNvSpPr txBox="1"/>
            <p:nvPr/>
          </p:nvSpPr>
          <p:spPr>
            <a:xfrm>
              <a:off x="800458" y="701090"/>
              <a:ext cx="1440016" cy="253916"/>
            </a:xfrm>
            <a:prstGeom prst="rect">
              <a:avLst/>
            </a:prstGeom>
            <a:noFill/>
          </p:spPr>
          <p:txBody>
            <a:bodyPr wrap="square">
              <a:spAutoFit/>
            </a:bodyPr>
            <a:lstStyle/>
            <a:p>
              <a:pPr algn="ctr"/>
              <a:r>
                <a:rPr lang="en-US" altLang="zh-CN" sz="1050" dirty="0">
                  <a:solidFill>
                    <a:schemeClr val="bg1"/>
                  </a:solidFill>
                  <a:latin typeface="+mj-ea"/>
                  <a:ea typeface="+mj-ea"/>
                </a:rPr>
                <a:t>About our</a:t>
              </a:r>
              <a:endParaRPr lang="zh-CN" altLang="en-US" sz="1050" dirty="0">
                <a:solidFill>
                  <a:schemeClr val="bg1"/>
                </a:solidFill>
                <a:latin typeface="+mj-ea"/>
                <a:ea typeface="+mj-ea"/>
              </a:endParaRPr>
            </a:p>
          </p:txBody>
        </p:sp>
        <p:sp>
          <p:nvSpPr>
            <p:cNvPr id="14" name="矩形: 圆角 13">
              <a:extLst>
                <a:ext uri="{FF2B5EF4-FFF2-40B4-BE49-F238E27FC236}">
                  <a16:creationId xmlns:a16="http://schemas.microsoft.com/office/drawing/2014/main" id="{41EFB90B-19F8-B11E-C07D-FDC11E3FC8D0}"/>
                </a:ext>
              </a:extLst>
            </p:cNvPr>
            <p:cNvSpPr/>
            <p:nvPr/>
          </p:nvSpPr>
          <p:spPr>
            <a:xfrm>
              <a:off x="809266" y="692150"/>
              <a:ext cx="1422400"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标题 1">
            <a:extLst>
              <a:ext uri="{FF2B5EF4-FFF2-40B4-BE49-F238E27FC236}">
                <a16:creationId xmlns:a16="http://schemas.microsoft.com/office/drawing/2014/main" id="{7AEC1125-A2E1-5015-E400-DC6B89625F37}"/>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8BE6F27C-051E-7505-02B0-DEDD9C14C72F}"/>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7" name="标题 1">
            <a:extLst>
              <a:ext uri="{FF2B5EF4-FFF2-40B4-BE49-F238E27FC236}">
                <a16:creationId xmlns:a16="http://schemas.microsoft.com/office/drawing/2014/main" id="{C31EBAEA-27DF-A40A-D093-4E288DC74E42}"/>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8" name="标题 1">
            <a:extLst>
              <a:ext uri="{FF2B5EF4-FFF2-40B4-BE49-F238E27FC236}">
                <a16:creationId xmlns:a16="http://schemas.microsoft.com/office/drawing/2014/main" id="{070E9EA4-5906-99FC-4CB9-A10FC6297A35}"/>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grpSp>
        <p:nvGrpSpPr>
          <p:cNvPr id="35" name="组合 34">
            <a:extLst>
              <a:ext uri="{FF2B5EF4-FFF2-40B4-BE49-F238E27FC236}">
                <a16:creationId xmlns:a16="http://schemas.microsoft.com/office/drawing/2014/main" id="{34C00A58-715A-0DD2-55FD-67E8C7F1AB9E}"/>
              </a:ext>
            </a:extLst>
          </p:cNvPr>
          <p:cNvGrpSpPr/>
          <p:nvPr/>
        </p:nvGrpSpPr>
        <p:grpSpPr>
          <a:xfrm>
            <a:off x="1193994" y="2030761"/>
            <a:ext cx="3432464" cy="3432464"/>
            <a:chOff x="1193994" y="2226220"/>
            <a:chExt cx="3432464" cy="3432464"/>
          </a:xfrm>
        </p:grpSpPr>
        <p:sp>
          <p:nvSpPr>
            <p:cNvPr id="22" name="椭圆 21">
              <a:extLst>
                <a:ext uri="{FF2B5EF4-FFF2-40B4-BE49-F238E27FC236}">
                  <a16:creationId xmlns:a16="http://schemas.microsoft.com/office/drawing/2014/main" id="{AEB1317E-7D49-4AC3-F128-D0486A19D08A}"/>
                </a:ext>
              </a:extLst>
            </p:cNvPr>
            <p:cNvSpPr/>
            <p:nvPr/>
          </p:nvSpPr>
          <p:spPr>
            <a:xfrm rot="18669347">
              <a:off x="1193994" y="2226220"/>
              <a:ext cx="3432464" cy="3432464"/>
            </a:xfrm>
            <a:prstGeom prst="roundRect">
              <a:avLst/>
            </a:prstGeom>
            <a:gradFill flip="none" rotWithShape="1">
              <a:gsLst>
                <a:gs pos="0">
                  <a:schemeClr val="accent1">
                    <a:alpha val="64000"/>
                  </a:schemeClr>
                </a:gs>
                <a:gs pos="73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椭圆 22">
              <a:extLst>
                <a:ext uri="{FF2B5EF4-FFF2-40B4-BE49-F238E27FC236}">
                  <a16:creationId xmlns:a16="http://schemas.microsoft.com/office/drawing/2014/main" id="{B5040DEC-B5AE-718F-CC67-82280D0BA5A5}"/>
                </a:ext>
              </a:extLst>
            </p:cNvPr>
            <p:cNvSpPr/>
            <p:nvPr/>
          </p:nvSpPr>
          <p:spPr>
            <a:xfrm rot="14400000">
              <a:off x="1214576" y="2246802"/>
              <a:ext cx="3391300" cy="3391300"/>
            </a:xfrm>
            <a:prstGeom prst="roundRect">
              <a:avLst/>
            </a:prstGeom>
            <a:gradFill flip="none" rotWithShape="1">
              <a:gsLst>
                <a:gs pos="0">
                  <a:schemeClr val="accent2">
                    <a:alpha val="64000"/>
                  </a:schemeClr>
                </a:gs>
                <a:gs pos="73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9" name="组合 28">
            <a:extLst>
              <a:ext uri="{FF2B5EF4-FFF2-40B4-BE49-F238E27FC236}">
                <a16:creationId xmlns:a16="http://schemas.microsoft.com/office/drawing/2014/main" id="{0451D4D4-7906-1016-3E3B-6EDCBEDF161F}"/>
              </a:ext>
            </a:extLst>
          </p:cNvPr>
          <p:cNvGrpSpPr/>
          <p:nvPr/>
        </p:nvGrpSpPr>
        <p:grpSpPr>
          <a:xfrm>
            <a:off x="1800092" y="2842284"/>
            <a:ext cx="2220268" cy="1809419"/>
            <a:chOff x="2163047" y="2842283"/>
            <a:chExt cx="2220268" cy="1809419"/>
          </a:xfrm>
        </p:grpSpPr>
        <p:sp>
          <p:nvSpPr>
            <p:cNvPr id="26" name="文本框 25">
              <a:extLst>
                <a:ext uri="{FF2B5EF4-FFF2-40B4-BE49-F238E27FC236}">
                  <a16:creationId xmlns:a16="http://schemas.microsoft.com/office/drawing/2014/main" id="{4DF366FD-221C-DAA0-279E-6644E5D20410}"/>
                </a:ext>
              </a:extLst>
            </p:cNvPr>
            <p:cNvSpPr txBox="1"/>
            <p:nvPr/>
          </p:nvSpPr>
          <p:spPr>
            <a:xfrm>
              <a:off x="2163047" y="4005371"/>
              <a:ext cx="2220268" cy="646331"/>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r>
                <a:rPr lang="en-US" altLang="zh-CN" sz="3600"/>
                <a:t>PART</a:t>
              </a:r>
              <a:endParaRPr lang="zh-CN" altLang="en-US" sz="3600" dirty="0"/>
            </a:p>
          </p:txBody>
        </p:sp>
        <p:sp>
          <p:nvSpPr>
            <p:cNvPr id="27" name="文本框 26">
              <a:extLst>
                <a:ext uri="{FF2B5EF4-FFF2-40B4-BE49-F238E27FC236}">
                  <a16:creationId xmlns:a16="http://schemas.microsoft.com/office/drawing/2014/main" id="{D069FA06-0BF0-C174-DFD3-360BA2BC0101}"/>
                </a:ext>
              </a:extLst>
            </p:cNvPr>
            <p:cNvSpPr txBox="1"/>
            <p:nvPr/>
          </p:nvSpPr>
          <p:spPr>
            <a:xfrm>
              <a:off x="2163047" y="2842283"/>
              <a:ext cx="2220268" cy="1323439"/>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r>
                <a:rPr lang="en-US" altLang="zh-CN" sz="8000"/>
                <a:t>03</a:t>
              </a:r>
              <a:endParaRPr lang="zh-CN" altLang="en-US" sz="8000" dirty="0"/>
            </a:p>
          </p:txBody>
        </p:sp>
      </p:grpSp>
      <p:grpSp>
        <p:nvGrpSpPr>
          <p:cNvPr id="2" name="组合 1">
            <a:extLst>
              <a:ext uri="{FF2B5EF4-FFF2-40B4-BE49-F238E27FC236}">
                <a16:creationId xmlns:a16="http://schemas.microsoft.com/office/drawing/2014/main" id="{3BBCBB18-EE07-1608-EE1C-0192F4B91AFC}"/>
              </a:ext>
            </a:extLst>
          </p:cNvPr>
          <p:cNvGrpSpPr/>
          <p:nvPr/>
        </p:nvGrpSpPr>
        <p:grpSpPr>
          <a:xfrm>
            <a:off x="4500028" y="4389953"/>
            <a:ext cx="6850599" cy="160347"/>
            <a:chOff x="4500028" y="4389953"/>
            <a:chExt cx="6850599" cy="160347"/>
          </a:xfrm>
        </p:grpSpPr>
        <p:cxnSp>
          <p:nvCxnSpPr>
            <p:cNvPr id="31" name="直接连接符 30">
              <a:extLst>
                <a:ext uri="{FF2B5EF4-FFF2-40B4-BE49-F238E27FC236}">
                  <a16:creationId xmlns:a16="http://schemas.microsoft.com/office/drawing/2014/main" id="{65A82FB5-CBBD-0508-4A8C-E18719ED75B8}"/>
                </a:ext>
              </a:extLst>
            </p:cNvPr>
            <p:cNvCxnSpPr>
              <a:cxnSpLocks/>
            </p:cNvCxnSpPr>
            <p:nvPr/>
          </p:nvCxnSpPr>
          <p:spPr>
            <a:xfrm>
              <a:off x="4588928" y="4389953"/>
              <a:ext cx="6761699" cy="0"/>
            </a:xfrm>
            <a:prstGeom prst="line">
              <a:avLst/>
            </a:prstGeom>
            <a:noFill/>
            <a:ln w="6350">
              <a:gradFill flip="none" rotWithShape="1">
                <a:gsLst>
                  <a:gs pos="0">
                    <a:schemeClr val="bg1"/>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sp>
          <p:nvSpPr>
            <p:cNvPr id="33" name="矩形: 圆角 32">
              <a:extLst>
                <a:ext uri="{FF2B5EF4-FFF2-40B4-BE49-F238E27FC236}">
                  <a16:creationId xmlns:a16="http://schemas.microsoft.com/office/drawing/2014/main" id="{4B6351C9-4E1F-2EC0-213C-80DF4D53A161}"/>
                </a:ext>
              </a:extLst>
            </p:cNvPr>
            <p:cNvSpPr/>
            <p:nvPr/>
          </p:nvSpPr>
          <p:spPr>
            <a:xfrm>
              <a:off x="4500028" y="4389953"/>
              <a:ext cx="5083406" cy="160347"/>
            </a:xfrm>
            <a:prstGeom prst="roundRect">
              <a:avLst>
                <a:gd name="adj" fmla="val 50000"/>
              </a:avLst>
            </a:prstGeom>
            <a:gradFill>
              <a:gsLst>
                <a:gs pos="0">
                  <a:schemeClr val="accent2"/>
                </a:gs>
                <a:gs pos="100000">
                  <a:schemeClr val="accent2">
                    <a:lumMod val="50000"/>
                    <a:alpha val="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文本框 29">
            <a:extLst>
              <a:ext uri="{FF2B5EF4-FFF2-40B4-BE49-F238E27FC236}">
                <a16:creationId xmlns:a16="http://schemas.microsoft.com/office/drawing/2014/main" id="{CD247440-B1DF-C5AF-FA1D-B1CD72862BED}"/>
              </a:ext>
            </a:extLst>
          </p:cNvPr>
          <p:cNvSpPr txBox="1"/>
          <p:nvPr/>
        </p:nvSpPr>
        <p:spPr>
          <a:xfrm>
            <a:off x="4428867" y="2943687"/>
            <a:ext cx="6239198" cy="1288686"/>
          </a:xfrm>
          <a:prstGeom prst="rect">
            <a:avLst/>
          </a:prstGeom>
          <a:noFill/>
        </p:spPr>
        <p:txBody>
          <a:bodyPr wrap="square" rtlCol="0">
            <a:spAutoFit/>
          </a:bodyPr>
          <a:lstStyle/>
          <a:p>
            <a:pPr>
              <a:lnSpc>
                <a:spcPct val="125000"/>
              </a:lnSpc>
            </a:pPr>
            <a:r>
              <a:rPr lang="en-US" altLang="zh-CN" sz="3200">
                <a:solidFill>
                  <a:schemeClr val="bg1"/>
                </a:solidFill>
                <a:effectLst>
                  <a:outerShdw blurRad="50800" dist="38100" dir="2700000" algn="tl" rotWithShape="0">
                    <a:prstClr val="black">
                      <a:alpha val="40000"/>
                    </a:prstClr>
                  </a:outerShdw>
                </a:effectLst>
                <a:latin typeface="+mj-ea"/>
                <a:ea typeface="+mj-ea"/>
              </a:rPr>
              <a:t>Operational Efficiency and Supply Chain Resilience</a:t>
            </a:r>
          </a:p>
        </p:txBody>
      </p:sp>
      <p:grpSp>
        <p:nvGrpSpPr>
          <p:cNvPr id="37" name="组合 36">
            <a:extLst>
              <a:ext uri="{FF2B5EF4-FFF2-40B4-BE49-F238E27FC236}">
                <a16:creationId xmlns:a16="http://schemas.microsoft.com/office/drawing/2014/main" id="{6F5E8EBE-B334-AFDD-9BB5-AEB2F615F698}"/>
              </a:ext>
            </a:extLst>
          </p:cNvPr>
          <p:cNvGrpSpPr/>
          <p:nvPr/>
        </p:nvGrpSpPr>
        <p:grpSpPr>
          <a:xfrm flipV="1">
            <a:off x="5320155" y="5620384"/>
            <a:ext cx="6871845" cy="1237616"/>
            <a:chOff x="5320156" y="0"/>
            <a:chExt cx="6871845" cy="1237616"/>
          </a:xfrm>
        </p:grpSpPr>
        <p:sp>
          <p:nvSpPr>
            <p:cNvPr id="38" name="任意多边形: 形状 37">
              <a:extLst>
                <a:ext uri="{FF2B5EF4-FFF2-40B4-BE49-F238E27FC236}">
                  <a16:creationId xmlns:a16="http://schemas.microsoft.com/office/drawing/2014/main" id="{471C82D6-4813-E92F-3A4F-4BC8C983DBAD}"/>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任意多边形: 形状 38">
              <a:extLst>
                <a:ext uri="{FF2B5EF4-FFF2-40B4-BE49-F238E27FC236}">
                  <a16:creationId xmlns:a16="http://schemas.microsoft.com/office/drawing/2014/main" id="{57354D7F-1235-C78F-1AA7-7DA1EABC67FC}"/>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Tree>
    <p:extLst>
      <p:ext uri="{BB962C8B-B14F-4D97-AF65-F5344CB8AC3E}">
        <p14:creationId xmlns:p14="http://schemas.microsoft.com/office/powerpoint/2010/main" val="36385194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7DFF4A-B9F9-68EF-C016-53D4202CD1E1}"/>
            </a:ext>
          </a:extLst>
        </p:cNvPr>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B31D2307-6A6C-A936-0E32-A010F04658AA}"/>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6F4F431F-7B6D-6189-FB81-6B15A1A413A2}"/>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6A185350-0277-D83B-8D1F-402501A89ABC}"/>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0C14EEA8-350E-6960-17C1-69CF1D65BA20}"/>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CEB90A50-A8A8-D58D-42C9-0C2EA0F9C5FE}"/>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35E5CC19-76AF-C2F4-C7E6-FDC3283E5A5C}"/>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22670AE2-728F-17EA-2D3D-A9C1FD37D09A}"/>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D8E93C79-77FE-16E4-2988-6C0BEA58004A}"/>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B6E691A3-E99E-D4D8-09FC-6DFE514FB6FD}"/>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7F28ADFF-BBE5-0E03-BBCD-E7BE218123DA}"/>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E5135E8C-0B9E-45E2-C3C9-409DAC0BFA3A}"/>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13BB14AC-2A30-4541-5E8D-3B181629F46B}"/>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1E9D4F7A-9FCC-450A-D37E-B11A815E3AFA}"/>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C7996E6B-E9AE-FA7D-9DB8-9923925B738D}"/>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CB1617AD-9CBE-3C32-3BFA-E1CB786D0B18}"/>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OPERATIONAL EFFICIENCY AND SUPPLY CHAIN RESILIENCE</a:t>
            </a:r>
          </a:p>
        </p:txBody>
      </p:sp>
      <p:grpSp>
        <p:nvGrpSpPr>
          <p:cNvPr id="43" name="组合 42">
            <a:extLst>
              <a:ext uri="{FF2B5EF4-FFF2-40B4-BE49-F238E27FC236}">
                <a16:creationId xmlns:a16="http://schemas.microsoft.com/office/drawing/2014/main" id="{2FB6D338-551D-5667-C48E-DC12968227E7}"/>
              </a:ext>
            </a:extLst>
          </p:cNvPr>
          <p:cNvGrpSpPr/>
          <p:nvPr/>
        </p:nvGrpSpPr>
        <p:grpSpPr>
          <a:xfrm>
            <a:off x="643108" y="3343650"/>
            <a:ext cx="10905783" cy="2970265"/>
            <a:chOff x="1862520" y="3343650"/>
            <a:chExt cx="10905783" cy="2970265"/>
          </a:xfrm>
        </p:grpSpPr>
        <p:grpSp>
          <p:nvGrpSpPr>
            <p:cNvPr id="29" name="组合 28">
              <a:extLst>
                <a:ext uri="{FF2B5EF4-FFF2-40B4-BE49-F238E27FC236}">
                  <a16:creationId xmlns:a16="http://schemas.microsoft.com/office/drawing/2014/main" id="{8D49C245-BFC8-CEBC-39AD-191B29001438}"/>
                </a:ext>
              </a:extLst>
            </p:cNvPr>
            <p:cNvGrpSpPr/>
            <p:nvPr/>
          </p:nvGrpSpPr>
          <p:grpSpPr>
            <a:xfrm>
              <a:off x="1862520" y="3343650"/>
              <a:ext cx="10905783" cy="584775"/>
              <a:chOff x="1903714" y="3155331"/>
              <a:chExt cx="10905783" cy="584775"/>
            </a:xfrm>
          </p:grpSpPr>
          <p:sp>
            <p:nvSpPr>
              <p:cNvPr id="8" name="文本框 7">
                <a:extLst>
                  <a:ext uri="{FF2B5EF4-FFF2-40B4-BE49-F238E27FC236}">
                    <a16:creationId xmlns:a16="http://schemas.microsoft.com/office/drawing/2014/main" id="{61180036-AE72-3171-885E-1E8D0A7DB6E2}"/>
                  </a:ext>
                </a:extLst>
              </p:cNvPr>
              <p:cNvSpPr txBox="1"/>
              <p:nvPr/>
            </p:nvSpPr>
            <p:spPr>
              <a:xfrm>
                <a:off x="1903714" y="3155331"/>
                <a:ext cx="2301657"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Overall Capacity Utilization</a:t>
                </a:r>
              </a:p>
            </p:txBody>
          </p:sp>
          <p:sp>
            <p:nvSpPr>
              <p:cNvPr id="9" name="标题 1">
                <a:extLst>
                  <a:ext uri="{FF2B5EF4-FFF2-40B4-BE49-F238E27FC236}">
                    <a16:creationId xmlns:a16="http://schemas.microsoft.com/office/drawing/2014/main" id="{475F43AA-22E3-54FE-C4FD-8597E4DBFD8C}"/>
                  </a:ext>
                </a:extLst>
              </p:cNvPr>
              <p:cNvSpPr txBox="1"/>
              <p:nvPr/>
            </p:nvSpPr>
            <p:spPr>
              <a:xfrm>
                <a:off x="4745476" y="3214642"/>
                <a:ext cx="8064021" cy="466153"/>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overall capacity utilization rate was 78%, an increase of 6 percentage points, indicating that the company's production capacity was better utilized.</a:t>
                </a:r>
              </a:p>
            </p:txBody>
          </p:sp>
        </p:grpSp>
        <p:grpSp>
          <p:nvGrpSpPr>
            <p:cNvPr id="28" name="组合 27">
              <a:extLst>
                <a:ext uri="{FF2B5EF4-FFF2-40B4-BE49-F238E27FC236}">
                  <a16:creationId xmlns:a16="http://schemas.microsoft.com/office/drawing/2014/main" id="{43485716-589F-01D0-6BDB-74A108F327F1}"/>
                </a:ext>
              </a:extLst>
            </p:cNvPr>
            <p:cNvGrpSpPr/>
            <p:nvPr/>
          </p:nvGrpSpPr>
          <p:grpSpPr>
            <a:xfrm>
              <a:off x="1862520" y="4536395"/>
              <a:ext cx="10905783" cy="584775"/>
              <a:chOff x="1903714" y="4146119"/>
              <a:chExt cx="10905783" cy="584775"/>
            </a:xfrm>
          </p:grpSpPr>
          <p:sp>
            <p:nvSpPr>
              <p:cNvPr id="17" name="文本框 16">
                <a:extLst>
                  <a:ext uri="{FF2B5EF4-FFF2-40B4-BE49-F238E27FC236}">
                    <a16:creationId xmlns:a16="http://schemas.microsoft.com/office/drawing/2014/main" id="{3130E4C2-67B2-2656-FCD6-CA89E915C9D8}"/>
                  </a:ext>
                </a:extLst>
              </p:cNvPr>
              <p:cNvSpPr txBox="1"/>
              <p:nvPr/>
            </p:nvSpPr>
            <p:spPr>
              <a:xfrm>
                <a:off x="1903714" y="4146119"/>
                <a:ext cx="2301657"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Bottleneck in SMT SMT</a:t>
                </a:r>
              </a:p>
            </p:txBody>
          </p:sp>
          <p:sp>
            <p:nvSpPr>
              <p:cNvPr id="18" name="标题 1">
                <a:extLst>
                  <a:ext uri="{FF2B5EF4-FFF2-40B4-BE49-F238E27FC236}">
                    <a16:creationId xmlns:a16="http://schemas.microsoft.com/office/drawing/2014/main" id="{56A7D368-8ED1-6742-F1C6-7BA73E2F45A9}"/>
                  </a:ext>
                </a:extLst>
              </p:cNvPr>
              <p:cNvSpPr txBox="1"/>
              <p:nvPr/>
            </p:nvSpPr>
            <p:spPr>
              <a:xfrm>
                <a:off x="4745476" y="4205430"/>
                <a:ext cx="8064021" cy="466153"/>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SMTpatch became the bottleneck in production. However, through external cooperation and double - shift work, the daily production capacity increased from 40k to 48k, a 20% increase, ensuring the production progress.</a:t>
                </a:r>
              </a:p>
            </p:txBody>
          </p:sp>
        </p:grpSp>
        <p:grpSp>
          <p:nvGrpSpPr>
            <p:cNvPr id="27" name="组合 26">
              <a:extLst>
                <a:ext uri="{FF2B5EF4-FFF2-40B4-BE49-F238E27FC236}">
                  <a16:creationId xmlns:a16="http://schemas.microsoft.com/office/drawing/2014/main" id="{C443DABE-363D-B274-8E92-436EBFC19EC5}"/>
                </a:ext>
              </a:extLst>
            </p:cNvPr>
            <p:cNvGrpSpPr/>
            <p:nvPr/>
          </p:nvGrpSpPr>
          <p:grpSpPr>
            <a:xfrm>
              <a:off x="1862520" y="5729140"/>
              <a:ext cx="10905783" cy="584775"/>
              <a:chOff x="1903714" y="4957139"/>
              <a:chExt cx="10905783" cy="584775"/>
            </a:xfrm>
          </p:grpSpPr>
          <p:sp>
            <p:nvSpPr>
              <p:cNvPr id="23" name="文本框 22">
                <a:extLst>
                  <a:ext uri="{FF2B5EF4-FFF2-40B4-BE49-F238E27FC236}">
                    <a16:creationId xmlns:a16="http://schemas.microsoft.com/office/drawing/2014/main" id="{62EFAC37-3CD5-A1AA-6183-3D474353B254}"/>
                  </a:ext>
                </a:extLst>
              </p:cNvPr>
              <p:cNvSpPr txBox="1"/>
              <p:nvPr/>
            </p:nvSpPr>
            <p:spPr>
              <a:xfrm>
                <a:off x="1903714" y="4957139"/>
                <a:ext cx="2755768"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Delivery Commitment Fulfillment</a:t>
                </a:r>
              </a:p>
            </p:txBody>
          </p:sp>
          <p:sp>
            <p:nvSpPr>
              <p:cNvPr id="25" name="标题 1">
                <a:extLst>
                  <a:ext uri="{FF2B5EF4-FFF2-40B4-BE49-F238E27FC236}">
                    <a16:creationId xmlns:a16="http://schemas.microsoft.com/office/drawing/2014/main" id="{DE7F6B15-6453-844A-601A-C6CA78960E6F}"/>
                  </a:ext>
                </a:extLst>
              </p:cNvPr>
              <p:cNvSpPr txBox="1"/>
              <p:nvPr/>
            </p:nvSpPr>
            <p:spPr>
              <a:xfrm>
                <a:off x="4745476" y="5016450"/>
                <a:ext cx="8064021" cy="466153"/>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fulfillment rate of peak - season delivery commitments reached 98.5%, demonstrating the company's strong production and delivery capabilities.</a:t>
                </a:r>
              </a:p>
            </p:txBody>
          </p:sp>
        </p:grpSp>
      </p:grpSp>
      <p:grpSp>
        <p:nvGrpSpPr>
          <p:cNvPr id="47" name="组合 46">
            <a:extLst>
              <a:ext uri="{FF2B5EF4-FFF2-40B4-BE49-F238E27FC236}">
                <a16:creationId xmlns:a16="http://schemas.microsoft.com/office/drawing/2014/main" id="{3F8C1DB0-63D8-4598-8F78-E00EBC729B98}"/>
              </a:ext>
            </a:extLst>
          </p:cNvPr>
          <p:cNvGrpSpPr/>
          <p:nvPr/>
        </p:nvGrpSpPr>
        <p:grpSpPr>
          <a:xfrm>
            <a:off x="731596" y="4213975"/>
            <a:ext cx="9505635" cy="1229614"/>
            <a:chOff x="735358" y="4213975"/>
            <a:chExt cx="10728325" cy="1229614"/>
          </a:xfrm>
        </p:grpSpPr>
        <p:cxnSp>
          <p:nvCxnSpPr>
            <p:cNvPr id="39" name="直接连接符 38">
              <a:extLst>
                <a:ext uri="{FF2B5EF4-FFF2-40B4-BE49-F238E27FC236}">
                  <a16:creationId xmlns:a16="http://schemas.microsoft.com/office/drawing/2014/main" id="{CF38BF4A-39AA-AF79-21D6-FD4A440A188A}"/>
                </a:ext>
              </a:extLst>
            </p:cNvPr>
            <p:cNvCxnSpPr>
              <a:cxnSpLocks/>
            </p:cNvCxnSpPr>
            <p:nvPr/>
          </p:nvCxnSpPr>
          <p:spPr>
            <a:xfrm>
              <a:off x="735358" y="4213975"/>
              <a:ext cx="10728325" cy="0"/>
            </a:xfrm>
            <a:prstGeom prst="line">
              <a:avLst/>
            </a:prstGeom>
            <a:noFill/>
            <a:ln w="6350">
              <a:gradFill flip="none" rotWithShape="1">
                <a:gsLst>
                  <a:gs pos="0">
                    <a:schemeClr val="bg1"/>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cxnSp>
          <p:nvCxnSpPr>
            <p:cNvPr id="42" name="直接连接符 41">
              <a:extLst>
                <a:ext uri="{FF2B5EF4-FFF2-40B4-BE49-F238E27FC236}">
                  <a16:creationId xmlns:a16="http://schemas.microsoft.com/office/drawing/2014/main" id="{7DFF46D3-85C9-3DB2-36A7-50C16B50D79B}"/>
                </a:ext>
              </a:extLst>
            </p:cNvPr>
            <p:cNvCxnSpPr>
              <a:cxnSpLocks/>
            </p:cNvCxnSpPr>
            <p:nvPr/>
          </p:nvCxnSpPr>
          <p:spPr>
            <a:xfrm>
              <a:off x="735358" y="5443589"/>
              <a:ext cx="10728325" cy="0"/>
            </a:xfrm>
            <a:prstGeom prst="line">
              <a:avLst/>
            </a:prstGeom>
            <a:noFill/>
            <a:ln w="6350">
              <a:gradFill flip="none" rotWithShape="1">
                <a:gsLst>
                  <a:gs pos="0">
                    <a:schemeClr val="bg1"/>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grpSp>
      <p:grpSp>
        <p:nvGrpSpPr>
          <p:cNvPr id="44" name="组合 43">
            <a:extLst>
              <a:ext uri="{FF2B5EF4-FFF2-40B4-BE49-F238E27FC236}">
                <a16:creationId xmlns:a16="http://schemas.microsoft.com/office/drawing/2014/main" id="{A34E59B3-5517-1C53-7152-3463EECF739E}"/>
              </a:ext>
            </a:extLst>
          </p:cNvPr>
          <p:cNvGrpSpPr/>
          <p:nvPr/>
        </p:nvGrpSpPr>
        <p:grpSpPr>
          <a:xfrm>
            <a:off x="735358" y="2941920"/>
            <a:ext cx="10728325" cy="168113"/>
            <a:chOff x="4500028" y="4389953"/>
            <a:chExt cx="6850599" cy="160347"/>
          </a:xfrm>
        </p:grpSpPr>
        <p:cxnSp>
          <p:nvCxnSpPr>
            <p:cNvPr id="45" name="直接连接符 44">
              <a:extLst>
                <a:ext uri="{FF2B5EF4-FFF2-40B4-BE49-F238E27FC236}">
                  <a16:creationId xmlns:a16="http://schemas.microsoft.com/office/drawing/2014/main" id="{7799A7AC-172F-D8F5-D586-CBFAD11DE53B}"/>
                </a:ext>
              </a:extLst>
            </p:cNvPr>
            <p:cNvCxnSpPr>
              <a:cxnSpLocks/>
            </p:cNvCxnSpPr>
            <p:nvPr/>
          </p:nvCxnSpPr>
          <p:spPr>
            <a:xfrm>
              <a:off x="4588928" y="4389953"/>
              <a:ext cx="6761699" cy="0"/>
            </a:xfrm>
            <a:prstGeom prst="line">
              <a:avLst/>
            </a:prstGeom>
            <a:noFill/>
            <a:ln w="6350">
              <a:gradFill flip="none" rotWithShape="1">
                <a:gsLst>
                  <a:gs pos="0">
                    <a:schemeClr val="bg1"/>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sp>
          <p:nvSpPr>
            <p:cNvPr id="46" name="矩形: 圆角 45">
              <a:extLst>
                <a:ext uri="{FF2B5EF4-FFF2-40B4-BE49-F238E27FC236}">
                  <a16:creationId xmlns:a16="http://schemas.microsoft.com/office/drawing/2014/main" id="{0F01C7CD-35B5-999F-D26D-828E8FFB5E03}"/>
                </a:ext>
              </a:extLst>
            </p:cNvPr>
            <p:cNvSpPr/>
            <p:nvPr/>
          </p:nvSpPr>
          <p:spPr>
            <a:xfrm>
              <a:off x="4500028" y="4389953"/>
              <a:ext cx="5083406" cy="160347"/>
            </a:xfrm>
            <a:prstGeom prst="roundRect">
              <a:avLst>
                <a:gd name="adj" fmla="val 50000"/>
              </a:avLst>
            </a:prstGeom>
            <a:gradFill>
              <a:gsLst>
                <a:gs pos="0">
                  <a:schemeClr val="accent2"/>
                </a:gs>
                <a:gs pos="100000">
                  <a:schemeClr val="accent2">
                    <a:lumMod val="50000"/>
                    <a:alpha val="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任意多边形: 形状 47">
            <a:extLst>
              <a:ext uri="{FF2B5EF4-FFF2-40B4-BE49-F238E27FC236}">
                <a16:creationId xmlns:a16="http://schemas.microsoft.com/office/drawing/2014/main" id="{07B2AB57-D39C-B532-8C95-369E809D42EC}"/>
              </a:ext>
            </a:extLst>
          </p:cNvPr>
          <p:cNvSpPr/>
          <p:nvPr/>
        </p:nvSpPr>
        <p:spPr>
          <a:xfrm>
            <a:off x="5575800" y="1072478"/>
            <a:ext cx="5887884" cy="3102151"/>
          </a:xfrm>
          <a:custGeom>
            <a:avLst/>
            <a:gdLst>
              <a:gd name="connsiteX0" fmla="*/ 8135753 w 8135753"/>
              <a:gd name="connsiteY0" fmla="*/ 0 h 4286489"/>
              <a:gd name="connsiteX1" fmla="*/ 7952746 w 8135753"/>
              <a:gd name="connsiteY1" fmla="*/ 1671489 h 4286489"/>
              <a:gd name="connsiteX2" fmla="*/ 7497256 w 8135753"/>
              <a:gd name="connsiteY2" fmla="*/ 1215999 h 4286489"/>
              <a:gd name="connsiteX3" fmla="*/ 5504486 w 8135753"/>
              <a:gd name="connsiteY3" fmla="*/ 3652056 h 4286489"/>
              <a:gd name="connsiteX4" fmla="*/ 5264538 w 8135753"/>
              <a:gd name="connsiteY4" fmla="*/ 3774062 h 4286489"/>
              <a:gd name="connsiteX5" fmla="*/ 5012391 w 8135753"/>
              <a:gd name="connsiteY5" fmla="*/ 3684591 h 4286489"/>
              <a:gd name="connsiteX6" fmla="*/ 3096894 w 8135753"/>
              <a:gd name="connsiteY6" fmla="*/ 1915502 h 4286489"/>
              <a:gd name="connsiteX7" fmla="*/ 567297 w 8135753"/>
              <a:gd name="connsiteY7" fmla="*/ 4201087 h 4286489"/>
              <a:gd name="connsiteX8" fmla="*/ 339551 w 8135753"/>
              <a:gd name="connsiteY8" fmla="*/ 4286489 h 4286489"/>
              <a:gd name="connsiteX9" fmla="*/ 87405 w 8135753"/>
              <a:gd name="connsiteY9" fmla="*/ 4176681 h 4286489"/>
              <a:gd name="connsiteX10" fmla="*/ 111806 w 8135753"/>
              <a:gd name="connsiteY10" fmla="*/ 3696794 h 4286489"/>
              <a:gd name="connsiteX11" fmla="*/ 2873214 w 8135753"/>
              <a:gd name="connsiteY11" fmla="*/ 1203796 h 4286489"/>
              <a:gd name="connsiteX12" fmla="*/ 3328704 w 8135753"/>
              <a:gd name="connsiteY12" fmla="*/ 1207865 h 4286489"/>
              <a:gd name="connsiteX13" fmla="*/ 5207602 w 8135753"/>
              <a:gd name="connsiteY13" fmla="*/ 2944419 h 4286489"/>
              <a:gd name="connsiteX14" fmla="*/ 7017364 w 8135753"/>
              <a:gd name="connsiteY14" fmla="*/ 732038 h 4286489"/>
              <a:gd name="connsiteX15" fmla="*/ 6468334 w 8135753"/>
              <a:gd name="connsiteY15" fmla="*/ 183012 h 428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135753" h="4286489">
                <a:moveTo>
                  <a:pt x="8135753" y="0"/>
                </a:moveTo>
                <a:lnTo>
                  <a:pt x="7952746" y="1671489"/>
                </a:lnTo>
                <a:lnTo>
                  <a:pt x="7497256" y="1215999"/>
                </a:lnTo>
                <a:lnTo>
                  <a:pt x="5504486" y="3652056"/>
                </a:lnTo>
                <a:cubicBezTo>
                  <a:pt x="5443480" y="3721195"/>
                  <a:pt x="5358078" y="3765929"/>
                  <a:pt x="5264538" y="3774062"/>
                </a:cubicBezTo>
                <a:cubicBezTo>
                  <a:pt x="5175067" y="3778131"/>
                  <a:pt x="5081530" y="3749661"/>
                  <a:pt x="5012391" y="3684591"/>
                </a:cubicBezTo>
                <a:lnTo>
                  <a:pt x="3096894" y="1915502"/>
                </a:lnTo>
                <a:lnTo>
                  <a:pt x="567297" y="4201087"/>
                </a:lnTo>
                <a:cubicBezTo>
                  <a:pt x="502227" y="4258023"/>
                  <a:pt x="420889" y="4286489"/>
                  <a:pt x="339551" y="4286489"/>
                </a:cubicBezTo>
                <a:cubicBezTo>
                  <a:pt x="246011" y="4286489"/>
                  <a:pt x="152475" y="4249885"/>
                  <a:pt x="87405" y="4176681"/>
                </a:cubicBezTo>
                <a:cubicBezTo>
                  <a:pt x="-38671" y="4038412"/>
                  <a:pt x="-26468" y="3822865"/>
                  <a:pt x="111806" y="3696794"/>
                </a:cubicBezTo>
                <a:lnTo>
                  <a:pt x="2873214" y="1203796"/>
                </a:lnTo>
                <a:cubicBezTo>
                  <a:pt x="3003354" y="1089923"/>
                  <a:pt x="3202633" y="1089923"/>
                  <a:pt x="3328704" y="1207865"/>
                </a:cubicBezTo>
                <a:lnTo>
                  <a:pt x="5207602" y="2944419"/>
                </a:lnTo>
                <a:lnTo>
                  <a:pt x="7017364" y="732038"/>
                </a:lnTo>
                <a:lnTo>
                  <a:pt x="6468334" y="183012"/>
                </a:lnTo>
                <a:close/>
              </a:path>
            </a:pathLst>
          </a:custGeom>
          <a:gradFill flip="none" rotWithShape="1">
            <a:gsLst>
              <a:gs pos="17000">
                <a:schemeClr val="accent1">
                  <a:lumMod val="50000"/>
                  <a:alpha val="0"/>
                </a:schemeClr>
              </a:gs>
              <a:gs pos="100000">
                <a:schemeClr val="accent2">
                  <a:alpha val="73000"/>
                </a:schemeClr>
              </a:gs>
            </a:gsLst>
            <a:lin ang="16200000" scaled="0"/>
            <a:tileRect/>
          </a:gradFill>
          <a:ln w="18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graphicFrame>
        <p:nvGraphicFramePr>
          <p:cNvPr id="49" name="Chart 1044">
            <a:extLst>
              <a:ext uri="{FF2B5EF4-FFF2-40B4-BE49-F238E27FC236}">
                <a16:creationId xmlns:a16="http://schemas.microsoft.com/office/drawing/2014/main" id="{03522826-FC41-36DD-CE24-23856626140B}"/>
              </a:ext>
            </a:extLst>
          </p:cNvPr>
          <p:cNvGraphicFramePr/>
          <p:nvPr>
            <p:extLst>
              <p:ext uri="{D42A27DB-BD31-4B8C-83A1-F6EECF244321}">
                <p14:modId xmlns:p14="http://schemas.microsoft.com/office/powerpoint/2010/main" val="1460903651"/>
              </p:ext>
            </p:extLst>
          </p:nvPr>
        </p:nvGraphicFramePr>
        <p:xfrm>
          <a:off x="901532" y="921200"/>
          <a:ext cx="5375293" cy="1807644"/>
        </p:xfrm>
        <a:graphic>
          <a:graphicData uri="http://schemas.openxmlformats.org/drawingml/2006/chart">
            <c:chart xmlns:c="http://schemas.openxmlformats.org/drawingml/2006/chart" xmlns:r="http://schemas.openxmlformats.org/officeDocument/2006/relationships" r:id="rId4"/>
          </a:graphicData>
        </a:graphic>
      </p:graphicFrame>
      <p:sp>
        <p:nvSpPr>
          <p:cNvPr id="51" name="文本框 50">
            <a:extLst>
              <a:ext uri="{FF2B5EF4-FFF2-40B4-BE49-F238E27FC236}">
                <a16:creationId xmlns:a16="http://schemas.microsoft.com/office/drawing/2014/main" id="{E8AB0349-D189-1E68-1A09-F230B3B85AB2}"/>
              </a:ext>
            </a:extLst>
          </p:cNvPr>
          <p:cNvSpPr txBox="1"/>
          <p:nvPr/>
        </p:nvSpPr>
        <p:spPr>
          <a:xfrm>
            <a:off x="6348681" y="953329"/>
            <a:ext cx="4306620" cy="1077218"/>
          </a:xfrm>
          <a:prstGeom prst="rect">
            <a:avLst/>
          </a:prstGeom>
          <a:noFill/>
        </p:spPr>
        <p:txBody>
          <a:bodyPr wrap="square">
            <a:spAutoFit/>
          </a:bodyPr>
          <a:lstStyle>
            <a:defPPr>
              <a:defRPr lang="zh-CN"/>
            </a:defPPr>
            <a:lvl1pPr>
              <a:defRPr sz="4000">
                <a:solidFill>
                  <a:schemeClr val="accent1"/>
                </a:solidFill>
                <a:latin typeface="+mj-ea"/>
                <a:ea typeface="+mj-ea"/>
              </a:defRPr>
            </a:lvl1pPr>
          </a:lstStyle>
          <a:p>
            <a:r>
              <a:rPr lang="en-US" altLang="zh-CN" sz="3200">
                <a:solidFill>
                  <a:schemeClr val="bg1"/>
                </a:solidFill>
              </a:rPr>
              <a:t>Capacity Utilization</a:t>
            </a:r>
          </a:p>
        </p:txBody>
      </p:sp>
    </p:spTree>
    <p:extLst>
      <p:ext uri="{BB962C8B-B14F-4D97-AF65-F5344CB8AC3E}">
        <p14:creationId xmlns:p14="http://schemas.microsoft.com/office/powerpoint/2010/main" val="1596822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360E8D-9370-7461-6523-44B8432A6D30}"/>
            </a:ext>
          </a:extLst>
        </p:cNvPr>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A15F94AB-8D33-A25C-2A63-3F00BB26F402}"/>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E60E2471-C588-F36B-6FB3-BD1FB4BFBB1F}"/>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D6BDCD80-44ED-7CED-95E9-42A67E49D91F}"/>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998C7FF8-F881-F4F2-A3B4-C1F85D603627}"/>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1BB6417D-3CF6-5872-01D3-DAE800CC94A8}"/>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30672ECD-CC9C-139B-80A8-90CAD1A58B2F}"/>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4BD08E12-EA76-9953-E0DF-C174162B47AE}"/>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C576275F-28A7-189C-AB9F-D226E996AE3A}"/>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23C9A3EA-8708-F978-170D-789DBCA61019}"/>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D1E5CF24-7A09-A95F-F749-19B0BC0CEF31}"/>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8E427A1B-E4F6-471D-83F6-43C0573FE525}"/>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5740C80A-0C57-2B2A-2C33-4E9F857A0825}"/>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1EDB8556-8A1D-CD4D-14B8-C15E98F0016C}"/>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1D38B0E6-678A-DC2C-12AD-B8F5067321B4}"/>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F385F770-82C2-82B9-6CD4-8592964262F5}"/>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OPERATIONAL EFFICIENCY AND SUPPLY CHAIN RESILIENCE</a:t>
            </a:r>
          </a:p>
        </p:txBody>
      </p:sp>
      <p:grpSp>
        <p:nvGrpSpPr>
          <p:cNvPr id="9" name="组合 8">
            <a:extLst>
              <a:ext uri="{FF2B5EF4-FFF2-40B4-BE49-F238E27FC236}">
                <a16:creationId xmlns:a16="http://schemas.microsoft.com/office/drawing/2014/main" id="{F1B0DD9C-1659-339C-37CB-A97E35F9F77F}"/>
              </a:ext>
            </a:extLst>
          </p:cNvPr>
          <p:cNvGrpSpPr/>
          <p:nvPr/>
        </p:nvGrpSpPr>
        <p:grpSpPr>
          <a:xfrm>
            <a:off x="731838" y="1285401"/>
            <a:ext cx="3738562" cy="5073741"/>
            <a:chOff x="7146487" y="1843977"/>
            <a:chExt cx="5390172" cy="7315202"/>
          </a:xfrm>
        </p:grpSpPr>
        <p:grpSp>
          <p:nvGrpSpPr>
            <p:cNvPr id="17" name="Group 2040">
              <a:extLst>
                <a:ext uri="{FF2B5EF4-FFF2-40B4-BE49-F238E27FC236}">
                  <a16:creationId xmlns:a16="http://schemas.microsoft.com/office/drawing/2014/main" id="{5A2EC810-25B7-BAFE-C5D5-D87D070B8FAE}"/>
                </a:ext>
              </a:extLst>
            </p:cNvPr>
            <p:cNvGrpSpPr/>
            <p:nvPr/>
          </p:nvGrpSpPr>
          <p:grpSpPr>
            <a:xfrm>
              <a:off x="10881168" y="1843977"/>
              <a:ext cx="1655491" cy="4484699"/>
              <a:chOff x="0" y="0"/>
              <a:chExt cx="1655490" cy="4484697"/>
            </a:xfrm>
          </p:grpSpPr>
          <p:sp>
            <p:nvSpPr>
              <p:cNvPr id="42" name="Shape 2037">
                <a:extLst>
                  <a:ext uri="{FF2B5EF4-FFF2-40B4-BE49-F238E27FC236}">
                    <a16:creationId xmlns:a16="http://schemas.microsoft.com/office/drawing/2014/main" id="{3731F487-D42D-719D-1E16-B381FFF5D559}"/>
                  </a:ext>
                </a:extLst>
              </p:cNvPr>
              <p:cNvSpPr/>
              <p:nvPr/>
            </p:nvSpPr>
            <p:spPr>
              <a:xfrm flipH="1">
                <a:off x="0" y="556141"/>
                <a:ext cx="873013" cy="3928557"/>
              </a:xfrm>
              <a:custGeom>
                <a:avLst/>
                <a:gdLst/>
                <a:ahLst/>
                <a:cxnLst>
                  <a:cxn ang="0">
                    <a:pos x="wd2" y="hd2"/>
                  </a:cxn>
                  <a:cxn ang="5400000">
                    <a:pos x="wd2" y="hd2"/>
                  </a:cxn>
                  <a:cxn ang="10800000">
                    <a:pos x="wd2" y="hd2"/>
                  </a:cxn>
                  <a:cxn ang="16200000">
                    <a:pos x="wd2" y="hd2"/>
                  </a:cxn>
                </a:cxnLst>
                <a:rect l="0" t="0" r="r" b="b"/>
                <a:pathLst>
                  <a:path w="21600" h="21600" extrusionOk="0">
                    <a:moveTo>
                      <a:pt x="0" y="2702"/>
                    </a:moveTo>
                    <a:lnTo>
                      <a:pt x="21600" y="0"/>
                    </a:lnTo>
                    <a:lnTo>
                      <a:pt x="21600" y="18862"/>
                    </a:lnTo>
                    <a:lnTo>
                      <a:pt x="0" y="21600"/>
                    </a:lnTo>
                    <a:lnTo>
                      <a:pt x="0" y="2702"/>
                    </a:lnTo>
                    <a:close/>
                  </a:path>
                </a:pathLst>
              </a:custGeom>
              <a:gradFill flip="none" rotWithShape="1">
                <a:gsLst>
                  <a:gs pos="0">
                    <a:srgbClr val="FF2841"/>
                  </a:gs>
                  <a:gs pos="100000">
                    <a:srgbClr val="AB1942"/>
                  </a:gs>
                </a:gsLst>
                <a:lin ang="4651981" scaled="0"/>
              </a:gra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sp>
            <p:nvSpPr>
              <p:cNvPr id="43" name="Shape 2038">
                <a:extLst>
                  <a:ext uri="{FF2B5EF4-FFF2-40B4-BE49-F238E27FC236}">
                    <a16:creationId xmlns:a16="http://schemas.microsoft.com/office/drawing/2014/main" id="{DEA9AAB4-728D-7BA3-66DF-8EEF01864397}"/>
                  </a:ext>
                </a:extLst>
              </p:cNvPr>
              <p:cNvSpPr/>
              <p:nvPr/>
            </p:nvSpPr>
            <p:spPr>
              <a:xfrm flipH="1">
                <a:off x="0" y="0"/>
                <a:ext cx="1655491" cy="1047615"/>
              </a:xfrm>
              <a:custGeom>
                <a:avLst/>
                <a:gdLst/>
                <a:ahLst/>
                <a:cxnLst>
                  <a:cxn ang="0">
                    <a:pos x="wd2" y="hd2"/>
                  </a:cxn>
                  <a:cxn ang="5400000">
                    <a:pos x="wd2" y="hd2"/>
                  </a:cxn>
                  <a:cxn ang="10800000">
                    <a:pos x="wd2" y="hd2"/>
                  </a:cxn>
                  <a:cxn ang="16200000">
                    <a:pos x="wd2" y="hd2"/>
                  </a:cxn>
                </a:cxnLst>
                <a:rect l="0" t="0" r="r" b="b"/>
                <a:pathLst>
                  <a:path w="21600" h="21600" extrusionOk="0">
                    <a:moveTo>
                      <a:pt x="10209" y="21600"/>
                    </a:moveTo>
                    <a:lnTo>
                      <a:pt x="0" y="10067"/>
                    </a:lnTo>
                    <a:lnTo>
                      <a:pt x="11433" y="0"/>
                    </a:lnTo>
                    <a:lnTo>
                      <a:pt x="21600" y="11467"/>
                    </a:lnTo>
                    <a:lnTo>
                      <a:pt x="10209" y="21600"/>
                    </a:lnTo>
                    <a:close/>
                  </a:path>
                </a:pathLst>
              </a:custGeom>
              <a:solidFill>
                <a:srgbClr val="2F3139"/>
              </a:soli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sp>
            <p:nvSpPr>
              <p:cNvPr id="44" name="Shape 2039">
                <a:extLst>
                  <a:ext uri="{FF2B5EF4-FFF2-40B4-BE49-F238E27FC236}">
                    <a16:creationId xmlns:a16="http://schemas.microsoft.com/office/drawing/2014/main" id="{CFB4327E-3413-83E9-F7D7-E20A44D0354A}"/>
                  </a:ext>
                </a:extLst>
              </p:cNvPr>
              <p:cNvSpPr/>
              <p:nvPr/>
            </p:nvSpPr>
            <p:spPr>
              <a:xfrm flipH="1">
                <a:off x="873012" y="488241"/>
                <a:ext cx="782479" cy="3996457"/>
              </a:xfrm>
              <a:custGeom>
                <a:avLst/>
                <a:gdLst/>
                <a:ahLst/>
                <a:cxnLst>
                  <a:cxn ang="0">
                    <a:pos x="wd2" y="hd2"/>
                  </a:cxn>
                  <a:cxn ang="5400000">
                    <a:pos x="wd2" y="hd2"/>
                  </a:cxn>
                  <a:cxn ang="10800000">
                    <a:pos x="wd2" y="hd2"/>
                  </a:cxn>
                  <a:cxn ang="16200000">
                    <a:pos x="wd2" y="hd2"/>
                  </a:cxn>
                </a:cxnLst>
                <a:rect l="0" t="0" r="r" b="b"/>
                <a:pathLst>
                  <a:path w="21600" h="21600" extrusionOk="0">
                    <a:moveTo>
                      <a:pt x="0" y="18559"/>
                    </a:moveTo>
                    <a:lnTo>
                      <a:pt x="0" y="0"/>
                    </a:lnTo>
                    <a:lnTo>
                      <a:pt x="21600" y="3023"/>
                    </a:lnTo>
                    <a:lnTo>
                      <a:pt x="21600" y="21600"/>
                    </a:lnTo>
                    <a:lnTo>
                      <a:pt x="0" y="18559"/>
                    </a:lnTo>
                    <a:close/>
                  </a:path>
                </a:pathLst>
              </a:custGeom>
              <a:solidFill>
                <a:srgbClr val="AB1942"/>
              </a:soli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grpSp>
        <p:grpSp>
          <p:nvGrpSpPr>
            <p:cNvPr id="18" name="Group 2044">
              <a:extLst>
                <a:ext uri="{FF2B5EF4-FFF2-40B4-BE49-F238E27FC236}">
                  <a16:creationId xmlns:a16="http://schemas.microsoft.com/office/drawing/2014/main" id="{4E668D05-8A78-1D0C-800F-DEC095099A4B}"/>
                </a:ext>
              </a:extLst>
            </p:cNvPr>
            <p:cNvGrpSpPr/>
            <p:nvPr/>
          </p:nvGrpSpPr>
          <p:grpSpPr>
            <a:xfrm>
              <a:off x="9948402" y="3254440"/>
              <a:ext cx="1652259" cy="3792756"/>
              <a:chOff x="0" y="0"/>
              <a:chExt cx="1652258" cy="3792754"/>
            </a:xfrm>
          </p:grpSpPr>
          <p:sp>
            <p:nvSpPr>
              <p:cNvPr id="39" name="Shape 2041">
                <a:extLst>
                  <a:ext uri="{FF2B5EF4-FFF2-40B4-BE49-F238E27FC236}">
                    <a16:creationId xmlns:a16="http://schemas.microsoft.com/office/drawing/2014/main" id="{6B03D1DB-41AC-FDE3-BC18-EA5C8F0CC6AD}"/>
                  </a:ext>
                </a:extLst>
              </p:cNvPr>
              <p:cNvSpPr/>
              <p:nvPr/>
            </p:nvSpPr>
            <p:spPr>
              <a:xfrm flipH="1">
                <a:off x="0" y="0"/>
                <a:ext cx="1652259" cy="1054082"/>
              </a:xfrm>
              <a:custGeom>
                <a:avLst/>
                <a:gdLst/>
                <a:ahLst/>
                <a:cxnLst>
                  <a:cxn ang="0">
                    <a:pos x="wd2" y="hd2"/>
                  </a:cxn>
                  <a:cxn ang="5400000">
                    <a:pos x="wd2" y="hd2"/>
                  </a:cxn>
                  <a:cxn ang="10800000">
                    <a:pos x="wd2" y="hd2"/>
                  </a:cxn>
                  <a:cxn ang="16200000">
                    <a:pos x="wd2" y="hd2"/>
                  </a:cxn>
                </a:cxnLst>
                <a:rect l="0" t="0" r="r" b="b"/>
                <a:pathLst>
                  <a:path w="21600" h="21600" extrusionOk="0">
                    <a:moveTo>
                      <a:pt x="11413" y="0"/>
                    </a:moveTo>
                    <a:lnTo>
                      <a:pt x="21600" y="11396"/>
                    </a:lnTo>
                    <a:lnTo>
                      <a:pt x="10187" y="21600"/>
                    </a:lnTo>
                    <a:lnTo>
                      <a:pt x="0" y="10005"/>
                    </a:lnTo>
                    <a:lnTo>
                      <a:pt x="11413" y="0"/>
                    </a:lnTo>
                    <a:close/>
                  </a:path>
                </a:pathLst>
              </a:custGeom>
              <a:solidFill>
                <a:srgbClr val="2F3139"/>
              </a:soli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sp>
            <p:nvSpPr>
              <p:cNvPr id="40" name="Shape 2042">
                <a:extLst>
                  <a:ext uri="{FF2B5EF4-FFF2-40B4-BE49-F238E27FC236}">
                    <a16:creationId xmlns:a16="http://schemas.microsoft.com/office/drawing/2014/main" id="{0E10147F-EEE7-80E9-0FD8-BD5EB7EC3F02}"/>
                  </a:ext>
                </a:extLst>
              </p:cNvPr>
              <p:cNvSpPr/>
              <p:nvPr/>
            </p:nvSpPr>
            <p:spPr>
              <a:xfrm flipH="1">
                <a:off x="2" y="556141"/>
                <a:ext cx="873013" cy="3236614"/>
              </a:xfrm>
              <a:custGeom>
                <a:avLst/>
                <a:gdLst/>
                <a:ahLst/>
                <a:cxnLst>
                  <a:cxn ang="0">
                    <a:pos x="wd2" y="hd2"/>
                  </a:cxn>
                  <a:cxn ang="5400000">
                    <a:pos x="wd2" y="hd2"/>
                  </a:cxn>
                  <a:cxn ang="10800000">
                    <a:pos x="wd2" y="hd2"/>
                  </a:cxn>
                  <a:cxn ang="16200000">
                    <a:pos x="wd2" y="hd2"/>
                  </a:cxn>
                </a:cxnLst>
                <a:rect l="0" t="0" r="r" b="b"/>
                <a:pathLst>
                  <a:path w="21600" h="21600" extrusionOk="0">
                    <a:moveTo>
                      <a:pt x="0" y="3323"/>
                    </a:moveTo>
                    <a:lnTo>
                      <a:pt x="21600" y="0"/>
                    </a:lnTo>
                    <a:lnTo>
                      <a:pt x="21600" y="18299"/>
                    </a:lnTo>
                    <a:lnTo>
                      <a:pt x="80" y="21600"/>
                    </a:lnTo>
                    <a:lnTo>
                      <a:pt x="0" y="21600"/>
                    </a:lnTo>
                    <a:lnTo>
                      <a:pt x="0" y="3323"/>
                    </a:lnTo>
                    <a:close/>
                  </a:path>
                </a:pathLst>
              </a:custGeom>
              <a:gradFill flip="none" rotWithShape="1">
                <a:gsLst>
                  <a:gs pos="0">
                    <a:srgbClr val="FF2841"/>
                  </a:gs>
                  <a:gs pos="100000">
                    <a:srgbClr val="AB1942"/>
                  </a:gs>
                </a:gsLst>
                <a:lin ang="4651981" scaled="0"/>
              </a:gra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sp>
            <p:nvSpPr>
              <p:cNvPr id="41" name="Shape 2043">
                <a:extLst>
                  <a:ext uri="{FF2B5EF4-FFF2-40B4-BE49-F238E27FC236}">
                    <a16:creationId xmlns:a16="http://schemas.microsoft.com/office/drawing/2014/main" id="{0BA57C38-6DC4-6099-8958-809742E9A8A4}"/>
                  </a:ext>
                </a:extLst>
              </p:cNvPr>
              <p:cNvSpPr/>
              <p:nvPr/>
            </p:nvSpPr>
            <p:spPr>
              <a:xfrm flipH="1">
                <a:off x="873012" y="488241"/>
                <a:ext cx="779247" cy="330451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3699"/>
                    </a:lnTo>
                    <a:lnTo>
                      <a:pt x="21600" y="21600"/>
                    </a:lnTo>
                    <a:lnTo>
                      <a:pt x="0" y="17923"/>
                    </a:lnTo>
                    <a:lnTo>
                      <a:pt x="0" y="0"/>
                    </a:lnTo>
                    <a:close/>
                  </a:path>
                </a:pathLst>
              </a:custGeom>
              <a:solidFill>
                <a:srgbClr val="AB1942"/>
              </a:soli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grpSp>
        <p:grpSp>
          <p:nvGrpSpPr>
            <p:cNvPr id="23" name="Group 2048">
              <a:extLst>
                <a:ext uri="{FF2B5EF4-FFF2-40B4-BE49-F238E27FC236}">
                  <a16:creationId xmlns:a16="http://schemas.microsoft.com/office/drawing/2014/main" id="{BD9B550C-F1F6-DB39-B10D-6CE40799DE87}"/>
                </a:ext>
              </a:extLst>
            </p:cNvPr>
            <p:cNvGrpSpPr/>
            <p:nvPr/>
          </p:nvGrpSpPr>
          <p:grpSpPr>
            <a:xfrm>
              <a:off x="9033160" y="4577677"/>
              <a:ext cx="1652259" cy="3152546"/>
              <a:chOff x="0" y="0"/>
              <a:chExt cx="1652258" cy="3152545"/>
            </a:xfrm>
          </p:grpSpPr>
          <p:sp>
            <p:nvSpPr>
              <p:cNvPr id="36" name="Shape 2045">
                <a:extLst>
                  <a:ext uri="{FF2B5EF4-FFF2-40B4-BE49-F238E27FC236}">
                    <a16:creationId xmlns:a16="http://schemas.microsoft.com/office/drawing/2014/main" id="{C879F35D-08EB-F442-C5CB-16B73D4E917D}"/>
                  </a:ext>
                </a:extLst>
              </p:cNvPr>
              <p:cNvSpPr/>
              <p:nvPr/>
            </p:nvSpPr>
            <p:spPr>
              <a:xfrm flipH="1">
                <a:off x="873012" y="488241"/>
                <a:ext cx="779247" cy="266430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4587"/>
                    </a:lnTo>
                    <a:lnTo>
                      <a:pt x="21600" y="21600"/>
                    </a:lnTo>
                    <a:lnTo>
                      <a:pt x="0" y="17039"/>
                    </a:lnTo>
                    <a:lnTo>
                      <a:pt x="0" y="0"/>
                    </a:lnTo>
                    <a:close/>
                  </a:path>
                </a:pathLst>
              </a:custGeom>
              <a:solidFill>
                <a:srgbClr val="AB1942"/>
              </a:soli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sp>
            <p:nvSpPr>
              <p:cNvPr id="37" name="Shape 2046">
                <a:extLst>
                  <a:ext uri="{FF2B5EF4-FFF2-40B4-BE49-F238E27FC236}">
                    <a16:creationId xmlns:a16="http://schemas.microsoft.com/office/drawing/2014/main" id="{EE5498D2-D576-167B-31D7-D5028E32290F}"/>
                  </a:ext>
                </a:extLst>
              </p:cNvPr>
              <p:cNvSpPr/>
              <p:nvPr/>
            </p:nvSpPr>
            <p:spPr>
              <a:xfrm flipH="1">
                <a:off x="0" y="0"/>
                <a:ext cx="1652259" cy="1054082"/>
              </a:xfrm>
              <a:custGeom>
                <a:avLst/>
                <a:gdLst/>
                <a:ahLst/>
                <a:cxnLst>
                  <a:cxn ang="0">
                    <a:pos x="wd2" y="hd2"/>
                  </a:cxn>
                  <a:cxn ang="5400000">
                    <a:pos x="wd2" y="hd2"/>
                  </a:cxn>
                  <a:cxn ang="10800000">
                    <a:pos x="wd2" y="hd2"/>
                  </a:cxn>
                  <a:cxn ang="16200000">
                    <a:pos x="wd2" y="hd2"/>
                  </a:cxn>
                </a:cxnLst>
                <a:rect l="0" t="0" r="r" b="b"/>
                <a:pathLst>
                  <a:path w="21600" h="21600" extrusionOk="0">
                    <a:moveTo>
                      <a:pt x="10187" y="21600"/>
                    </a:moveTo>
                    <a:lnTo>
                      <a:pt x="0" y="10005"/>
                    </a:lnTo>
                    <a:lnTo>
                      <a:pt x="11413" y="0"/>
                    </a:lnTo>
                    <a:lnTo>
                      <a:pt x="21600" y="11396"/>
                    </a:lnTo>
                    <a:lnTo>
                      <a:pt x="10187" y="21600"/>
                    </a:lnTo>
                    <a:close/>
                  </a:path>
                </a:pathLst>
              </a:custGeom>
              <a:solidFill>
                <a:srgbClr val="2F3139"/>
              </a:soli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sp>
            <p:nvSpPr>
              <p:cNvPr id="38" name="Shape 2047">
                <a:extLst>
                  <a:ext uri="{FF2B5EF4-FFF2-40B4-BE49-F238E27FC236}">
                    <a16:creationId xmlns:a16="http://schemas.microsoft.com/office/drawing/2014/main" id="{E4B4DA1F-884A-D317-FC79-ADFDA7E1D5A9}"/>
                  </a:ext>
                </a:extLst>
              </p:cNvPr>
              <p:cNvSpPr/>
              <p:nvPr/>
            </p:nvSpPr>
            <p:spPr>
              <a:xfrm flipH="1">
                <a:off x="0" y="556141"/>
                <a:ext cx="873013" cy="2596405"/>
              </a:xfrm>
              <a:custGeom>
                <a:avLst/>
                <a:gdLst/>
                <a:ahLst/>
                <a:cxnLst>
                  <a:cxn ang="0">
                    <a:pos x="wd2" y="hd2"/>
                  </a:cxn>
                  <a:cxn ang="5400000">
                    <a:pos x="wd2" y="hd2"/>
                  </a:cxn>
                  <a:cxn ang="10800000">
                    <a:pos x="wd2" y="hd2"/>
                  </a:cxn>
                  <a:cxn ang="16200000">
                    <a:pos x="wd2" y="hd2"/>
                  </a:cxn>
                </a:cxnLst>
                <a:rect l="0" t="0" r="r" b="b"/>
                <a:pathLst>
                  <a:path w="21600" h="21600" extrusionOk="0">
                    <a:moveTo>
                      <a:pt x="0" y="4142"/>
                    </a:moveTo>
                    <a:lnTo>
                      <a:pt x="21600" y="0"/>
                    </a:lnTo>
                    <a:lnTo>
                      <a:pt x="21600" y="17484"/>
                    </a:lnTo>
                    <a:lnTo>
                      <a:pt x="0" y="21600"/>
                    </a:lnTo>
                    <a:lnTo>
                      <a:pt x="0" y="4142"/>
                    </a:lnTo>
                    <a:close/>
                  </a:path>
                </a:pathLst>
              </a:custGeom>
              <a:gradFill flip="none" rotWithShape="1">
                <a:gsLst>
                  <a:gs pos="0">
                    <a:srgbClr val="FF2841"/>
                  </a:gs>
                  <a:gs pos="100000">
                    <a:srgbClr val="AB1942"/>
                  </a:gs>
                </a:gsLst>
                <a:lin ang="4651981" scaled="0"/>
              </a:gra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grpSp>
        <p:grpSp>
          <p:nvGrpSpPr>
            <p:cNvPr id="25" name="Group 2052">
              <a:extLst>
                <a:ext uri="{FF2B5EF4-FFF2-40B4-BE49-F238E27FC236}">
                  <a16:creationId xmlns:a16="http://schemas.microsoft.com/office/drawing/2014/main" id="{F28B45E2-4F01-4265-A38A-ACBE66E97DE8}"/>
                </a:ext>
              </a:extLst>
            </p:cNvPr>
            <p:cNvGrpSpPr/>
            <p:nvPr/>
          </p:nvGrpSpPr>
          <p:grpSpPr>
            <a:xfrm>
              <a:off x="8085146" y="6017214"/>
              <a:ext cx="1652259" cy="2437970"/>
              <a:chOff x="0" y="0"/>
              <a:chExt cx="1652258" cy="2437969"/>
            </a:xfrm>
          </p:grpSpPr>
          <p:sp>
            <p:nvSpPr>
              <p:cNvPr id="31" name="Shape 2049">
                <a:extLst>
                  <a:ext uri="{FF2B5EF4-FFF2-40B4-BE49-F238E27FC236}">
                    <a16:creationId xmlns:a16="http://schemas.microsoft.com/office/drawing/2014/main" id="{BC6AE351-D3BF-3D1A-5E01-03690E8C8670}"/>
                  </a:ext>
                </a:extLst>
              </p:cNvPr>
              <p:cNvSpPr/>
              <p:nvPr/>
            </p:nvSpPr>
            <p:spPr>
              <a:xfrm flipH="1">
                <a:off x="873012" y="485006"/>
                <a:ext cx="779247" cy="194972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6233"/>
                    </a:lnTo>
                    <a:lnTo>
                      <a:pt x="21600" y="21600"/>
                    </a:lnTo>
                    <a:lnTo>
                      <a:pt x="0" y="15403"/>
                    </a:lnTo>
                    <a:lnTo>
                      <a:pt x="0" y="0"/>
                    </a:lnTo>
                    <a:close/>
                  </a:path>
                </a:pathLst>
              </a:custGeom>
              <a:solidFill>
                <a:srgbClr val="AB1942"/>
              </a:soli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sp>
            <p:nvSpPr>
              <p:cNvPr id="33" name="Shape 2050">
                <a:extLst>
                  <a:ext uri="{FF2B5EF4-FFF2-40B4-BE49-F238E27FC236}">
                    <a16:creationId xmlns:a16="http://schemas.microsoft.com/office/drawing/2014/main" id="{0829D123-EDAE-ED4E-A901-951FBB2C56AD}"/>
                  </a:ext>
                </a:extLst>
              </p:cNvPr>
              <p:cNvSpPr/>
              <p:nvPr/>
            </p:nvSpPr>
            <p:spPr>
              <a:xfrm flipH="1">
                <a:off x="0" y="0"/>
                <a:ext cx="1652259" cy="1047615"/>
              </a:xfrm>
              <a:custGeom>
                <a:avLst/>
                <a:gdLst/>
                <a:ahLst/>
                <a:cxnLst>
                  <a:cxn ang="0">
                    <a:pos x="wd2" y="hd2"/>
                  </a:cxn>
                  <a:cxn ang="5400000">
                    <a:pos x="wd2" y="hd2"/>
                  </a:cxn>
                  <a:cxn ang="10800000">
                    <a:pos x="wd2" y="hd2"/>
                  </a:cxn>
                  <a:cxn ang="16200000">
                    <a:pos x="wd2" y="hd2"/>
                  </a:cxn>
                </a:cxnLst>
                <a:rect l="0" t="0" r="r" b="b"/>
                <a:pathLst>
                  <a:path w="21600" h="21600" extrusionOk="0">
                    <a:moveTo>
                      <a:pt x="0" y="10000"/>
                    </a:moveTo>
                    <a:lnTo>
                      <a:pt x="11413" y="0"/>
                    </a:lnTo>
                    <a:lnTo>
                      <a:pt x="21600" y="11400"/>
                    </a:lnTo>
                    <a:lnTo>
                      <a:pt x="10187" y="21600"/>
                    </a:lnTo>
                    <a:lnTo>
                      <a:pt x="0" y="10000"/>
                    </a:lnTo>
                    <a:close/>
                  </a:path>
                </a:pathLst>
              </a:custGeom>
              <a:solidFill>
                <a:srgbClr val="2F3139"/>
              </a:soli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sp>
            <p:nvSpPr>
              <p:cNvPr id="35" name="Shape 2051">
                <a:extLst>
                  <a:ext uri="{FF2B5EF4-FFF2-40B4-BE49-F238E27FC236}">
                    <a16:creationId xmlns:a16="http://schemas.microsoft.com/office/drawing/2014/main" id="{66DFC9C5-29DF-238E-C8E9-57872423B622}"/>
                  </a:ext>
                </a:extLst>
              </p:cNvPr>
              <p:cNvSpPr/>
              <p:nvPr/>
            </p:nvSpPr>
            <p:spPr>
              <a:xfrm flipH="1">
                <a:off x="0" y="552908"/>
                <a:ext cx="873013" cy="1885062"/>
              </a:xfrm>
              <a:custGeom>
                <a:avLst/>
                <a:gdLst/>
                <a:ahLst/>
                <a:cxnLst>
                  <a:cxn ang="0">
                    <a:pos x="wd2" y="hd2"/>
                  </a:cxn>
                  <a:cxn ang="5400000">
                    <a:pos x="wd2" y="hd2"/>
                  </a:cxn>
                  <a:cxn ang="10800000">
                    <a:pos x="wd2" y="hd2"/>
                  </a:cxn>
                  <a:cxn ang="16200000">
                    <a:pos x="wd2" y="hd2"/>
                  </a:cxn>
                </a:cxnLst>
                <a:rect l="0" t="0" r="r" b="b"/>
                <a:pathLst>
                  <a:path w="21600" h="21600" extrusionOk="0">
                    <a:moveTo>
                      <a:pt x="21600" y="15894"/>
                    </a:moveTo>
                    <a:lnTo>
                      <a:pt x="80" y="21600"/>
                    </a:lnTo>
                    <a:lnTo>
                      <a:pt x="0" y="21563"/>
                    </a:lnTo>
                    <a:lnTo>
                      <a:pt x="0" y="5669"/>
                    </a:lnTo>
                    <a:lnTo>
                      <a:pt x="21600" y="0"/>
                    </a:lnTo>
                    <a:lnTo>
                      <a:pt x="21600" y="15894"/>
                    </a:lnTo>
                    <a:close/>
                  </a:path>
                </a:pathLst>
              </a:custGeom>
              <a:gradFill flip="none" rotWithShape="1">
                <a:gsLst>
                  <a:gs pos="0">
                    <a:srgbClr val="FF2841"/>
                  </a:gs>
                  <a:gs pos="100000">
                    <a:srgbClr val="AB1942"/>
                  </a:gs>
                </a:gsLst>
                <a:lin ang="4651981" scaled="0"/>
              </a:gra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grpSp>
        <p:grpSp>
          <p:nvGrpSpPr>
            <p:cNvPr id="27" name="Group 2056">
              <a:extLst>
                <a:ext uri="{FF2B5EF4-FFF2-40B4-BE49-F238E27FC236}">
                  <a16:creationId xmlns:a16="http://schemas.microsoft.com/office/drawing/2014/main" id="{08A57E2D-53DE-937B-D0AC-20AF0A99197D}"/>
                </a:ext>
              </a:extLst>
            </p:cNvPr>
            <p:cNvGrpSpPr/>
            <p:nvPr/>
          </p:nvGrpSpPr>
          <p:grpSpPr>
            <a:xfrm>
              <a:off x="7146487" y="7164182"/>
              <a:ext cx="1655492" cy="1994997"/>
              <a:chOff x="0" y="0"/>
              <a:chExt cx="1655490" cy="1994995"/>
            </a:xfrm>
          </p:grpSpPr>
          <p:sp>
            <p:nvSpPr>
              <p:cNvPr id="28" name="Shape 2053">
                <a:extLst>
                  <a:ext uri="{FF2B5EF4-FFF2-40B4-BE49-F238E27FC236}">
                    <a16:creationId xmlns:a16="http://schemas.microsoft.com/office/drawing/2014/main" id="{7C281E1C-D62B-72CD-15E3-10ED3901885B}"/>
                  </a:ext>
                </a:extLst>
              </p:cNvPr>
              <p:cNvSpPr/>
              <p:nvPr/>
            </p:nvSpPr>
            <p:spPr>
              <a:xfrm flipH="1">
                <a:off x="0" y="0"/>
                <a:ext cx="1655491" cy="1054082"/>
              </a:xfrm>
              <a:custGeom>
                <a:avLst/>
                <a:gdLst/>
                <a:ahLst/>
                <a:cxnLst>
                  <a:cxn ang="0">
                    <a:pos x="wd2" y="hd2"/>
                  </a:cxn>
                  <a:cxn ang="5400000">
                    <a:pos x="wd2" y="hd2"/>
                  </a:cxn>
                  <a:cxn ang="10800000">
                    <a:pos x="wd2" y="hd2"/>
                  </a:cxn>
                  <a:cxn ang="16200000">
                    <a:pos x="wd2" y="hd2"/>
                  </a:cxn>
                </a:cxnLst>
                <a:rect l="0" t="0" r="r" b="b"/>
                <a:pathLst>
                  <a:path w="21600" h="21600" extrusionOk="0">
                    <a:moveTo>
                      <a:pt x="21600" y="11396"/>
                    </a:moveTo>
                    <a:lnTo>
                      <a:pt x="10209" y="21600"/>
                    </a:lnTo>
                    <a:lnTo>
                      <a:pt x="0" y="10005"/>
                    </a:lnTo>
                    <a:lnTo>
                      <a:pt x="11391" y="0"/>
                    </a:lnTo>
                    <a:lnTo>
                      <a:pt x="21600" y="11396"/>
                    </a:lnTo>
                    <a:close/>
                  </a:path>
                </a:pathLst>
              </a:custGeom>
              <a:solidFill>
                <a:srgbClr val="2F3139"/>
              </a:soli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sp>
            <p:nvSpPr>
              <p:cNvPr id="29" name="Shape 2054">
                <a:extLst>
                  <a:ext uri="{FF2B5EF4-FFF2-40B4-BE49-F238E27FC236}">
                    <a16:creationId xmlns:a16="http://schemas.microsoft.com/office/drawing/2014/main" id="{2438EF0D-7725-7A3E-6AD8-ADB7939AE492}"/>
                  </a:ext>
                </a:extLst>
              </p:cNvPr>
              <p:cNvSpPr/>
              <p:nvPr/>
            </p:nvSpPr>
            <p:spPr>
              <a:xfrm flipH="1">
                <a:off x="873012" y="488240"/>
                <a:ext cx="782479" cy="150675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13535"/>
                    </a:lnTo>
                    <a:lnTo>
                      <a:pt x="0" y="0"/>
                    </a:lnTo>
                    <a:lnTo>
                      <a:pt x="21600" y="8112"/>
                    </a:lnTo>
                    <a:lnTo>
                      <a:pt x="21600" y="21600"/>
                    </a:lnTo>
                    <a:close/>
                  </a:path>
                </a:pathLst>
              </a:custGeom>
              <a:solidFill>
                <a:srgbClr val="AB1942"/>
              </a:soli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sp>
            <p:nvSpPr>
              <p:cNvPr id="30" name="Shape 2055">
                <a:extLst>
                  <a:ext uri="{FF2B5EF4-FFF2-40B4-BE49-F238E27FC236}">
                    <a16:creationId xmlns:a16="http://schemas.microsoft.com/office/drawing/2014/main" id="{042D3913-0B2E-2480-ABA1-8143C3D254C5}"/>
                  </a:ext>
                </a:extLst>
              </p:cNvPr>
              <p:cNvSpPr/>
              <p:nvPr/>
            </p:nvSpPr>
            <p:spPr>
              <a:xfrm flipH="1">
                <a:off x="0" y="556141"/>
                <a:ext cx="873013" cy="143885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7475"/>
                    </a:lnTo>
                    <a:lnTo>
                      <a:pt x="21600" y="0"/>
                    </a:lnTo>
                    <a:lnTo>
                      <a:pt x="21600" y="14173"/>
                    </a:lnTo>
                    <a:lnTo>
                      <a:pt x="0" y="21600"/>
                    </a:lnTo>
                    <a:close/>
                  </a:path>
                </a:pathLst>
              </a:custGeom>
              <a:gradFill flip="none" rotWithShape="1">
                <a:gsLst>
                  <a:gs pos="0">
                    <a:srgbClr val="FF2841"/>
                  </a:gs>
                  <a:gs pos="100000">
                    <a:srgbClr val="AB1942"/>
                  </a:gs>
                </a:gsLst>
                <a:lin ang="4651981" scaled="0"/>
              </a:gradFill>
              <a:ln w="12700" cap="flat">
                <a:noFill/>
                <a:miter lim="400000"/>
              </a:ln>
              <a:effectLst/>
            </p:spPr>
            <p:txBody>
              <a:bodyPr wrap="square" lIns="45719" tIns="45719" rIns="45719" bIns="45719" numCol="1" anchor="t">
                <a:noAutofit/>
              </a:bodyPr>
              <a:lstStyle/>
              <a:p>
                <a:pPr>
                  <a:defRPr>
                    <a:latin typeface="Roboto Thin"/>
                    <a:ea typeface="Roboto Thin"/>
                    <a:cs typeface="Roboto Thin"/>
                    <a:sym typeface="Roboto Thin"/>
                  </a:defRPr>
                </a:pPr>
                <a:endParaRPr/>
              </a:p>
            </p:txBody>
          </p:sp>
        </p:grpSp>
      </p:grpSp>
      <p:sp>
        <p:nvSpPr>
          <p:cNvPr id="45" name="文本框 44">
            <a:extLst>
              <a:ext uri="{FF2B5EF4-FFF2-40B4-BE49-F238E27FC236}">
                <a16:creationId xmlns:a16="http://schemas.microsoft.com/office/drawing/2014/main" id="{0C86B404-8670-1F9F-FD65-3A9AB5E7B6BA}"/>
              </a:ext>
            </a:extLst>
          </p:cNvPr>
          <p:cNvSpPr txBox="1"/>
          <p:nvPr/>
        </p:nvSpPr>
        <p:spPr>
          <a:xfrm>
            <a:off x="5075913" y="1232584"/>
            <a:ext cx="4306620" cy="1569660"/>
          </a:xfrm>
          <a:prstGeom prst="rect">
            <a:avLst/>
          </a:prstGeom>
          <a:noFill/>
        </p:spPr>
        <p:txBody>
          <a:bodyPr wrap="square">
            <a:spAutoFit/>
          </a:bodyPr>
          <a:lstStyle>
            <a:defPPr>
              <a:defRPr lang="zh-CN"/>
            </a:defPPr>
            <a:lvl1pPr>
              <a:defRPr sz="4000">
                <a:solidFill>
                  <a:schemeClr val="accent1"/>
                </a:solidFill>
                <a:latin typeface="+mj-ea"/>
                <a:ea typeface="+mj-ea"/>
              </a:defRPr>
            </a:lvl1pPr>
          </a:lstStyle>
          <a:p>
            <a:r>
              <a:rPr lang="en-US" altLang="zh-CN" sz="3200">
                <a:solidFill>
                  <a:schemeClr val="bg1"/>
                </a:solidFill>
              </a:rPr>
              <a:t>Inventory Structure Optimization</a:t>
            </a:r>
          </a:p>
        </p:txBody>
      </p:sp>
      <p:grpSp>
        <p:nvGrpSpPr>
          <p:cNvPr id="56" name="组合 55">
            <a:extLst>
              <a:ext uri="{FF2B5EF4-FFF2-40B4-BE49-F238E27FC236}">
                <a16:creationId xmlns:a16="http://schemas.microsoft.com/office/drawing/2014/main" id="{961475AA-7050-FED0-F479-84980AE2D972}"/>
              </a:ext>
            </a:extLst>
          </p:cNvPr>
          <p:cNvGrpSpPr/>
          <p:nvPr/>
        </p:nvGrpSpPr>
        <p:grpSpPr>
          <a:xfrm>
            <a:off x="5075913" y="3023979"/>
            <a:ext cx="6384251" cy="1174207"/>
            <a:chOff x="5075913" y="3023979"/>
            <a:chExt cx="6384251" cy="1174207"/>
          </a:xfrm>
        </p:grpSpPr>
        <p:sp>
          <p:nvSpPr>
            <p:cNvPr id="46" name="文本框 45">
              <a:extLst>
                <a:ext uri="{FF2B5EF4-FFF2-40B4-BE49-F238E27FC236}">
                  <a16:creationId xmlns:a16="http://schemas.microsoft.com/office/drawing/2014/main" id="{CB92F3EF-9462-B6C8-0C7D-2268563E9C83}"/>
                </a:ext>
              </a:extLst>
            </p:cNvPr>
            <p:cNvSpPr txBox="1"/>
            <p:nvPr/>
          </p:nvSpPr>
          <p:spPr>
            <a:xfrm>
              <a:off x="5075913" y="3023979"/>
              <a:ext cx="3792316"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Inventory Turnover Days</a:t>
              </a:r>
            </a:p>
          </p:txBody>
        </p:sp>
        <p:sp>
          <p:nvSpPr>
            <p:cNvPr id="47" name="标题 1">
              <a:extLst>
                <a:ext uri="{FF2B5EF4-FFF2-40B4-BE49-F238E27FC236}">
                  <a16:creationId xmlns:a16="http://schemas.microsoft.com/office/drawing/2014/main" id="{42AE1F0F-2DFF-6C0E-414F-14C4562802AA}"/>
                </a:ext>
              </a:extLst>
            </p:cNvPr>
            <p:cNvSpPr txBox="1"/>
            <p:nvPr/>
          </p:nvSpPr>
          <p:spPr>
            <a:xfrm>
              <a:off x="5075914" y="3347312"/>
              <a:ext cx="6384250" cy="850874"/>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turnover days of raw materials decreased from the previous period to 35 days, a 3 - day reduction. In - process products' turnover days decreased by 2 days to 18 days, and finished products' turnover days decreased by 5 days to 72 days, showing an improvement in inventory management efficiency.</a:t>
              </a:r>
            </a:p>
          </p:txBody>
        </p:sp>
      </p:grpSp>
      <p:grpSp>
        <p:nvGrpSpPr>
          <p:cNvPr id="55" name="组合 54">
            <a:extLst>
              <a:ext uri="{FF2B5EF4-FFF2-40B4-BE49-F238E27FC236}">
                <a16:creationId xmlns:a16="http://schemas.microsoft.com/office/drawing/2014/main" id="{C49E0681-92A1-6B1E-FDC0-15DEF4534CA3}"/>
              </a:ext>
            </a:extLst>
          </p:cNvPr>
          <p:cNvGrpSpPr/>
          <p:nvPr/>
        </p:nvGrpSpPr>
        <p:grpSpPr>
          <a:xfrm>
            <a:off x="5075913" y="4414558"/>
            <a:ext cx="6384251" cy="789486"/>
            <a:chOff x="5075913" y="4311380"/>
            <a:chExt cx="6384251" cy="789486"/>
          </a:xfrm>
        </p:grpSpPr>
        <p:sp>
          <p:nvSpPr>
            <p:cNvPr id="48" name="文本框 47">
              <a:extLst>
                <a:ext uri="{FF2B5EF4-FFF2-40B4-BE49-F238E27FC236}">
                  <a16:creationId xmlns:a16="http://schemas.microsoft.com/office/drawing/2014/main" id="{E4196D31-8D7C-A439-DD15-426EAE3128BE}"/>
                </a:ext>
              </a:extLst>
            </p:cNvPr>
            <p:cNvSpPr txBox="1"/>
            <p:nvPr/>
          </p:nvSpPr>
          <p:spPr>
            <a:xfrm>
              <a:off x="5075913" y="4311380"/>
              <a:ext cx="3792316"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Obsolete Inventory Ratio</a:t>
              </a:r>
            </a:p>
          </p:txBody>
        </p:sp>
        <p:sp>
          <p:nvSpPr>
            <p:cNvPr id="49" name="标题 1">
              <a:extLst>
                <a:ext uri="{FF2B5EF4-FFF2-40B4-BE49-F238E27FC236}">
                  <a16:creationId xmlns:a16="http://schemas.microsoft.com/office/drawing/2014/main" id="{A19D2623-6CB3-3593-12FE-79D522CC3EDB}"/>
                </a:ext>
              </a:extLst>
            </p:cNvPr>
            <p:cNvSpPr txBox="1"/>
            <p:nvPr/>
          </p:nvSpPr>
          <p:spPr>
            <a:xfrm>
              <a:off x="5075914" y="4634713"/>
              <a:ext cx="6384250" cy="466153"/>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proportion of obsolete inventory decreased from 9% in Q2 to 5%, effectively releasing 110 million yuan in cash flow and reducing inventory costs.</a:t>
              </a:r>
            </a:p>
          </p:txBody>
        </p:sp>
      </p:grpSp>
      <p:grpSp>
        <p:nvGrpSpPr>
          <p:cNvPr id="54" name="组合 53">
            <a:extLst>
              <a:ext uri="{FF2B5EF4-FFF2-40B4-BE49-F238E27FC236}">
                <a16:creationId xmlns:a16="http://schemas.microsoft.com/office/drawing/2014/main" id="{1B1977E0-4014-CC3D-2592-D7DF01E9F4DA}"/>
              </a:ext>
            </a:extLst>
          </p:cNvPr>
          <p:cNvGrpSpPr/>
          <p:nvPr/>
        </p:nvGrpSpPr>
        <p:grpSpPr>
          <a:xfrm>
            <a:off x="5075913" y="5420416"/>
            <a:ext cx="6384251" cy="789486"/>
            <a:chOff x="5075913" y="5150125"/>
            <a:chExt cx="6384251" cy="789486"/>
          </a:xfrm>
        </p:grpSpPr>
        <p:sp>
          <p:nvSpPr>
            <p:cNvPr id="52" name="文本框 51">
              <a:extLst>
                <a:ext uri="{FF2B5EF4-FFF2-40B4-BE49-F238E27FC236}">
                  <a16:creationId xmlns:a16="http://schemas.microsoft.com/office/drawing/2014/main" id="{65B8EEAE-BF79-76DC-15A7-939402C210E4}"/>
                </a:ext>
              </a:extLst>
            </p:cNvPr>
            <p:cNvSpPr txBox="1"/>
            <p:nvPr/>
          </p:nvSpPr>
          <p:spPr>
            <a:xfrm>
              <a:off x="5075913" y="5150125"/>
              <a:ext cx="3792316"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Cash - Flow Release</a:t>
              </a:r>
            </a:p>
          </p:txBody>
        </p:sp>
        <p:sp>
          <p:nvSpPr>
            <p:cNvPr id="53" name="标题 1">
              <a:extLst>
                <a:ext uri="{FF2B5EF4-FFF2-40B4-BE49-F238E27FC236}">
                  <a16:creationId xmlns:a16="http://schemas.microsoft.com/office/drawing/2014/main" id="{0D53B37E-B7FD-79C6-C845-41AF316D6FCC}"/>
                </a:ext>
              </a:extLst>
            </p:cNvPr>
            <p:cNvSpPr txBox="1"/>
            <p:nvPr/>
          </p:nvSpPr>
          <p:spPr>
            <a:xfrm>
              <a:off x="5075914" y="5473458"/>
              <a:ext cx="6384250" cy="466153"/>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optimization of the inventory structure released a large amount of cash flow, which is beneficial for the company's capital operation and business expansion.</a:t>
              </a:r>
            </a:p>
          </p:txBody>
        </p:sp>
      </p:grpSp>
      <p:sp>
        <p:nvSpPr>
          <p:cNvPr id="59" name="箭头: 左 58">
            <a:extLst>
              <a:ext uri="{FF2B5EF4-FFF2-40B4-BE49-F238E27FC236}">
                <a16:creationId xmlns:a16="http://schemas.microsoft.com/office/drawing/2014/main" id="{88E0083B-41A8-EAFD-E08C-EE5B0E83E747}"/>
              </a:ext>
            </a:extLst>
          </p:cNvPr>
          <p:cNvSpPr/>
          <p:nvPr/>
        </p:nvSpPr>
        <p:spPr>
          <a:xfrm rot="5400000">
            <a:off x="2325290" y="3706427"/>
            <a:ext cx="4973185" cy="191008"/>
          </a:xfrm>
          <a:prstGeom prst="leftArrow">
            <a:avLst/>
          </a:prstGeom>
          <a:gradFill>
            <a:gsLst>
              <a:gs pos="0">
                <a:schemeClr val="accent2"/>
              </a:gs>
              <a:gs pos="100000">
                <a:schemeClr val="accent2">
                  <a:lumMod val="50000"/>
                  <a:alpha val="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形状 59">
            <a:extLst>
              <a:ext uri="{FF2B5EF4-FFF2-40B4-BE49-F238E27FC236}">
                <a16:creationId xmlns:a16="http://schemas.microsoft.com/office/drawing/2014/main" id="{77F32056-5CEE-8CD1-8C70-6925EAB763D5}"/>
              </a:ext>
            </a:extLst>
          </p:cNvPr>
          <p:cNvSpPr/>
          <p:nvPr/>
        </p:nvSpPr>
        <p:spPr>
          <a:xfrm>
            <a:off x="8866511" y="1262476"/>
            <a:ext cx="1300547" cy="1440038"/>
          </a:xfrm>
          <a:custGeom>
            <a:avLst/>
            <a:gdLst>
              <a:gd name="connsiteX0" fmla="*/ 1122948 w 1589171"/>
              <a:gd name="connsiteY0" fmla="*/ 1669381 h 1759619"/>
              <a:gd name="connsiteX1" fmla="*/ 1168065 w 1589171"/>
              <a:gd name="connsiteY1" fmla="*/ 1694448 h 1759619"/>
              <a:gd name="connsiteX2" fmla="*/ 1137987 w 1589171"/>
              <a:gd name="connsiteY2" fmla="*/ 1734553 h 1759619"/>
              <a:gd name="connsiteX3" fmla="*/ 1007645 w 1589171"/>
              <a:gd name="connsiteY3" fmla="*/ 1754606 h 1759619"/>
              <a:gd name="connsiteX4" fmla="*/ 1002632 w 1589171"/>
              <a:gd name="connsiteY4" fmla="*/ 1754606 h 1759619"/>
              <a:gd name="connsiteX5" fmla="*/ 967540 w 1589171"/>
              <a:gd name="connsiteY5" fmla="*/ 1724528 h 1759619"/>
              <a:gd name="connsiteX6" fmla="*/ 997618 w 1589171"/>
              <a:gd name="connsiteY6" fmla="*/ 1684422 h 1759619"/>
              <a:gd name="connsiteX7" fmla="*/ 1122948 w 1589171"/>
              <a:gd name="connsiteY7" fmla="*/ 1669381 h 1759619"/>
              <a:gd name="connsiteX8" fmla="*/ 1378384 w 1589171"/>
              <a:gd name="connsiteY8" fmla="*/ 1595987 h 1759619"/>
              <a:gd name="connsiteX9" fmla="*/ 1408698 w 1589171"/>
              <a:gd name="connsiteY9" fmla="*/ 1619250 h 1759619"/>
              <a:gd name="connsiteX10" fmla="*/ 1388645 w 1589171"/>
              <a:gd name="connsiteY10" fmla="*/ 1664369 h 1759619"/>
              <a:gd name="connsiteX11" fmla="*/ 1263315 w 1589171"/>
              <a:gd name="connsiteY11" fmla="*/ 1709487 h 1759619"/>
              <a:gd name="connsiteX12" fmla="*/ 1253290 w 1589171"/>
              <a:gd name="connsiteY12" fmla="*/ 1709487 h 1759619"/>
              <a:gd name="connsiteX13" fmla="*/ 1218198 w 1589171"/>
              <a:gd name="connsiteY13" fmla="*/ 1684422 h 1759619"/>
              <a:gd name="connsiteX14" fmla="*/ 1243263 w 1589171"/>
              <a:gd name="connsiteY14" fmla="*/ 1639303 h 1759619"/>
              <a:gd name="connsiteX15" fmla="*/ 1363579 w 1589171"/>
              <a:gd name="connsiteY15" fmla="*/ 1599198 h 1759619"/>
              <a:gd name="connsiteX16" fmla="*/ 1378384 w 1589171"/>
              <a:gd name="connsiteY16" fmla="*/ 1595987 h 1759619"/>
              <a:gd name="connsiteX17" fmla="*/ 70184 w 1589171"/>
              <a:gd name="connsiteY17" fmla="*/ 1363578 h 1759619"/>
              <a:gd name="connsiteX18" fmla="*/ 70184 w 1589171"/>
              <a:gd name="connsiteY18" fmla="*/ 1438777 h 1759619"/>
              <a:gd name="connsiteX19" fmla="*/ 75198 w 1589171"/>
              <a:gd name="connsiteY19" fmla="*/ 1458828 h 1759619"/>
              <a:gd name="connsiteX20" fmla="*/ 75198 w 1589171"/>
              <a:gd name="connsiteY20" fmla="*/ 1463842 h 1759619"/>
              <a:gd name="connsiteX21" fmla="*/ 85223 w 1589171"/>
              <a:gd name="connsiteY21" fmla="*/ 1483895 h 1759619"/>
              <a:gd name="connsiteX22" fmla="*/ 100263 w 1589171"/>
              <a:gd name="connsiteY22" fmla="*/ 1503947 h 1759619"/>
              <a:gd name="connsiteX23" fmla="*/ 275723 w 1589171"/>
              <a:gd name="connsiteY23" fmla="*/ 1604211 h 1759619"/>
              <a:gd name="connsiteX24" fmla="*/ 280737 w 1589171"/>
              <a:gd name="connsiteY24" fmla="*/ 1604211 h 1759619"/>
              <a:gd name="connsiteX25" fmla="*/ 325854 w 1589171"/>
              <a:gd name="connsiteY25" fmla="*/ 1619250 h 1759619"/>
              <a:gd name="connsiteX26" fmla="*/ 335882 w 1589171"/>
              <a:gd name="connsiteY26" fmla="*/ 1624264 h 1759619"/>
              <a:gd name="connsiteX27" fmla="*/ 501315 w 1589171"/>
              <a:gd name="connsiteY27" fmla="*/ 1664369 h 1759619"/>
              <a:gd name="connsiteX28" fmla="*/ 526382 w 1589171"/>
              <a:gd name="connsiteY28" fmla="*/ 1669381 h 1759619"/>
              <a:gd name="connsiteX29" fmla="*/ 561473 w 1589171"/>
              <a:gd name="connsiteY29" fmla="*/ 1674395 h 1759619"/>
              <a:gd name="connsiteX30" fmla="*/ 591554 w 1589171"/>
              <a:gd name="connsiteY30" fmla="*/ 1679408 h 1759619"/>
              <a:gd name="connsiteX31" fmla="*/ 767013 w 1589171"/>
              <a:gd name="connsiteY31" fmla="*/ 1689434 h 1759619"/>
              <a:gd name="connsiteX32" fmla="*/ 767013 w 1589171"/>
              <a:gd name="connsiteY32" fmla="*/ 1549067 h 1759619"/>
              <a:gd name="connsiteX33" fmla="*/ 70184 w 1589171"/>
              <a:gd name="connsiteY33" fmla="*/ 1363578 h 1759619"/>
              <a:gd name="connsiteX34" fmla="*/ 1513973 w 1589171"/>
              <a:gd name="connsiteY34" fmla="*/ 1343527 h 1759619"/>
              <a:gd name="connsiteX35" fmla="*/ 1443790 w 1589171"/>
              <a:gd name="connsiteY35" fmla="*/ 1398672 h 1759619"/>
              <a:gd name="connsiteX36" fmla="*/ 1443790 w 1589171"/>
              <a:gd name="connsiteY36" fmla="*/ 1493922 h 1759619"/>
              <a:gd name="connsiteX37" fmla="*/ 1513973 w 1589171"/>
              <a:gd name="connsiteY37" fmla="*/ 1398672 h 1759619"/>
              <a:gd name="connsiteX38" fmla="*/ 837198 w 1589171"/>
              <a:gd name="connsiteY38" fmla="*/ 1283369 h 1759619"/>
              <a:gd name="connsiteX39" fmla="*/ 837198 w 1589171"/>
              <a:gd name="connsiteY39" fmla="*/ 1388644 h 1759619"/>
              <a:gd name="connsiteX40" fmla="*/ 1373604 w 1589171"/>
              <a:gd name="connsiteY40" fmla="*/ 1518986 h 1759619"/>
              <a:gd name="connsiteX41" fmla="*/ 1373604 w 1589171"/>
              <a:gd name="connsiteY41" fmla="*/ 1408697 h 1759619"/>
              <a:gd name="connsiteX42" fmla="*/ 1273343 w 1589171"/>
              <a:gd name="connsiteY42" fmla="*/ 1052763 h 1759619"/>
              <a:gd name="connsiteX43" fmla="*/ 907382 w 1589171"/>
              <a:gd name="connsiteY43" fmla="*/ 1228224 h 1759619"/>
              <a:gd name="connsiteX44" fmla="*/ 1398671 w 1589171"/>
              <a:gd name="connsiteY44" fmla="*/ 1343527 h 1759619"/>
              <a:gd name="connsiteX45" fmla="*/ 1513973 w 1589171"/>
              <a:gd name="connsiteY45" fmla="*/ 1213183 h 1759619"/>
              <a:gd name="connsiteX46" fmla="*/ 1273343 w 1589171"/>
              <a:gd name="connsiteY46" fmla="*/ 1052763 h 1759619"/>
              <a:gd name="connsiteX47" fmla="*/ 1273343 w 1589171"/>
              <a:gd name="connsiteY47" fmla="*/ 977566 h 1759619"/>
              <a:gd name="connsiteX48" fmla="*/ 1288382 w 1589171"/>
              <a:gd name="connsiteY48" fmla="*/ 977566 h 1759619"/>
              <a:gd name="connsiteX49" fmla="*/ 1584157 w 1589171"/>
              <a:gd name="connsiteY49" fmla="*/ 1218197 h 1759619"/>
              <a:gd name="connsiteX50" fmla="*/ 1584157 w 1589171"/>
              <a:gd name="connsiteY50" fmla="*/ 1403684 h 1759619"/>
              <a:gd name="connsiteX51" fmla="*/ 1428751 w 1589171"/>
              <a:gd name="connsiteY51" fmla="*/ 1599197 h 1759619"/>
              <a:gd name="connsiteX52" fmla="*/ 1398671 w 1589171"/>
              <a:gd name="connsiteY52" fmla="*/ 1599197 h 1759619"/>
              <a:gd name="connsiteX53" fmla="*/ 792079 w 1589171"/>
              <a:gd name="connsiteY53" fmla="*/ 1448803 h 1759619"/>
              <a:gd name="connsiteX54" fmla="*/ 787065 w 1589171"/>
              <a:gd name="connsiteY54" fmla="*/ 1443789 h 1759619"/>
              <a:gd name="connsiteX55" fmla="*/ 782053 w 1589171"/>
              <a:gd name="connsiteY55" fmla="*/ 1438777 h 1759619"/>
              <a:gd name="connsiteX56" fmla="*/ 777040 w 1589171"/>
              <a:gd name="connsiteY56" fmla="*/ 1433764 h 1759619"/>
              <a:gd name="connsiteX57" fmla="*/ 772026 w 1589171"/>
              <a:gd name="connsiteY57" fmla="*/ 1428750 h 1759619"/>
              <a:gd name="connsiteX58" fmla="*/ 772026 w 1589171"/>
              <a:gd name="connsiteY58" fmla="*/ 1223211 h 1759619"/>
              <a:gd name="connsiteX59" fmla="*/ 777040 w 1589171"/>
              <a:gd name="connsiteY59" fmla="*/ 1218197 h 1759619"/>
              <a:gd name="connsiteX60" fmla="*/ 782053 w 1589171"/>
              <a:gd name="connsiteY60" fmla="*/ 1213183 h 1759619"/>
              <a:gd name="connsiteX61" fmla="*/ 787065 w 1589171"/>
              <a:gd name="connsiteY61" fmla="*/ 1208172 h 1759619"/>
              <a:gd name="connsiteX62" fmla="*/ 792079 w 1589171"/>
              <a:gd name="connsiteY62" fmla="*/ 1203158 h 1759619"/>
              <a:gd name="connsiteX63" fmla="*/ 1258304 w 1589171"/>
              <a:gd name="connsiteY63" fmla="*/ 982578 h 1759619"/>
              <a:gd name="connsiteX64" fmla="*/ 1273343 w 1589171"/>
              <a:gd name="connsiteY64" fmla="*/ 977566 h 1759619"/>
              <a:gd name="connsiteX65" fmla="*/ 802104 w 1589171"/>
              <a:gd name="connsiteY65" fmla="*/ 892342 h 1759619"/>
              <a:gd name="connsiteX66" fmla="*/ 1163054 w 1589171"/>
              <a:gd name="connsiteY66" fmla="*/ 927434 h 1759619"/>
              <a:gd name="connsiteX67" fmla="*/ 1188118 w 1589171"/>
              <a:gd name="connsiteY67" fmla="*/ 967539 h 1759619"/>
              <a:gd name="connsiteX68" fmla="*/ 1148013 w 1589171"/>
              <a:gd name="connsiteY68" fmla="*/ 992606 h 1759619"/>
              <a:gd name="connsiteX69" fmla="*/ 802104 w 1589171"/>
              <a:gd name="connsiteY69" fmla="*/ 962527 h 1759619"/>
              <a:gd name="connsiteX70" fmla="*/ 70184 w 1589171"/>
              <a:gd name="connsiteY70" fmla="*/ 1223211 h 1759619"/>
              <a:gd name="connsiteX71" fmla="*/ 802104 w 1589171"/>
              <a:gd name="connsiteY71" fmla="*/ 1483895 h 1759619"/>
              <a:gd name="connsiteX72" fmla="*/ 837198 w 1589171"/>
              <a:gd name="connsiteY72" fmla="*/ 1518987 h 1759619"/>
              <a:gd name="connsiteX73" fmla="*/ 837198 w 1589171"/>
              <a:gd name="connsiteY73" fmla="*/ 1694448 h 1759619"/>
              <a:gd name="connsiteX74" fmla="*/ 867276 w 1589171"/>
              <a:gd name="connsiteY74" fmla="*/ 1694448 h 1759619"/>
              <a:gd name="connsiteX75" fmla="*/ 907382 w 1589171"/>
              <a:gd name="connsiteY75" fmla="*/ 1724528 h 1759619"/>
              <a:gd name="connsiteX76" fmla="*/ 872290 w 1589171"/>
              <a:gd name="connsiteY76" fmla="*/ 1759619 h 1759619"/>
              <a:gd name="connsiteX77" fmla="*/ 736934 w 1589171"/>
              <a:gd name="connsiteY77" fmla="*/ 1759619 h 1759619"/>
              <a:gd name="connsiteX78" fmla="*/ 611604 w 1589171"/>
              <a:gd name="connsiteY78" fmla="*/ 1749592 h 1759619"/>
              <a:gd name="connsiteX79" fmla="*/ 606593 w 1589171"/>
              <a:gd name="connsiteY79" fmla="*/ 1749592 h 1759619"/>
              <a:gd name="connsiteX80" fmla="*/ 581526 w 1589171"/>
              <a:gd name="connsiteY80" fmla="*/ 1744578 h 1759619"/>
              <a:gd name="connsiteX81" fmla="*/ 551448 w 1589171"/>
              <a:gd name="connsiteY81" fmla="*/ 1739567 h 1759619"/>
              <a:gd name="connsiteX82" fmla="*/ 496303 w 1589171"/>
              <a:gd name="connsiteY82" fmla="*/ 1729539 h 1759619"/>
              <a:gd name="connsiteX83" fmla="*/ 471237 w 1589171"/>
              <a:gd name="connsiteY83" fmla="*/ 1729539 h 1759619"/>
              <a:gd name="connsiteX84" fmla="*/ 345907 w 1589171"/>
              <a:gd name="connsiteY84" fmla="*/ 1699461 h 1759619"/>
              <a:gd name="connsiteX85" fmla="*/ 340895 w 1589171"/>
              <a:gd name="connsiteY85" fmla="*/ 1699461 h 1759619"/>
              <a:gd name="connsiteX86" fmla="*/ 215565 w 1589171"/>
              <a:gd name="connsiteY86" fmla="*/ 1654342 h 1759619"/>
              <a:gd name="connsiteX87" fmla="*/ 210553 w 1589171"/>
              <a:gd name="connsiteY87" fmla="*/ 1649330 h 1759619"/>
              <a:gd name="connsiteX88" fmla="*/ 105276 w 1589171"/>
              <a:gd name="connsiteY88" fmla="*/ 1594184 h 1759619"/>
              <a:gd name="connsiteX89" fmla="*/ 95251 w 1589171"/>
              <a:gd name="connsiteY89" fmla="*/ 1589172 h 1759619"/>
              <a:gd name="connsiteX90" fmla="*/ 5013 w 1589171"/>
              <a:gd name="connsiteY90" fmla="*/ 1468856 h 1759619"/>
              <a:gd name="connsiteX91" fmla="*/ 0 w 1589171"/>
              <a:gd name="connsiteY91" fmla="*/ 1433764 h 1759619"/>
              <a:gd name="connsiteX92" fmla="*/ 0 w 1589171"/>
              <a:gd name="connsiteY92" fmla="*/ 1223211 h 1759619"/>
              <a:gd name="connsiteX93" fmla="*/ 802104 w 1589171"/>
              <a:gd name="connsiteY93" fmla="*/ 892342 h 1759619"/>
              <a:gd name="connsiteX94" fmla="*/ 847224 w 1589171"/>
              <a:gd name="connsiteY94" fmla="*/ 315828 h 1759619"/>
              <a:gd name="connsiteX95" fmla="*/ 852237 w 1589171"/>
              <a:gd name="connsiteY95" fmla="*/ 315828 h 1759619"/>
              <a:gd name="connsiteX96" fmla="*/ 857251 w 1589171"/>
              <a:gd name="connsiteY96" fmla="*/ 315828 h 1759619"/>
              <a:gd name="connsiteX97" fmla="*/ 862263 w 1589171"/>
              <a:gd name="connsiteY97" fmla="*/ 315828 h 1759619"/>
              <a:gd name="connsiteX98" fmla="*/ 867276 w 1589171"/>
              <a:gd name="connsiteY98" fmla="*/ 315828 h 1759619"/>
              <a:gd name="connsiteX99" fmla="*/ 872290 w 1589171"/>
              <a:gd name="connsiteY99" fmla="*/ 320842 h 1759619"/>
              <a:gd name="connsiteX100" fmla="*/ 877303 w 1589171"/>
              <a:gd name="connsiteY100" fmla="*/ 320842 h 1759619"/>
              <a:gd name="connsiteX101" fmla="*/ 877303 w 1589171"/>
              <a:gd name="connsiteY101" fmla="*/ 325855 h 1759619"/>
              <a:gd name="connsiteX102" fmla="*/ 882315 w 1589171"/>
              <a:gd name="connsiteY102" fmla="*/ 325855 h 1759619"/>
              <a:gd name="connsiteX103" fmla="*/ 1062790 w 1589171"/>
              <a:gd name="connsiteY103" fmla="*/ 546433 h 1759619"/>
              <a:gd name="connsiteX104" fmla="*/ 1062790 w 1589171"/>
              <a:gd name="connsiteY104" fmla="*/ 551447 h 1759619"/>
              <a:gd name="connsiteX105" fmla="*/ 1067803 w 1589171"/>
              <a:gd name="connsiteY105" fmla="*/ 556461 h 1759619"/>
              <a:gd name="connsiteX106" fmla="*/ 1067803 w 1589171"/>
              <a:gd name="connsiteY106" fmla="*/ 561474 h 1759619"/>
              <a:gd name="connsiteX107" fmla="*/ 1067803 w 1589171"/>
              <a:gd name="connsiteY107" fmla="*/ 566486 h 1759619"/>
              <a:gd name="connsiteX108" fmla="*/ 1067803 w 1589171"/>
              <a:gd name="connsiteY108" fmla="*/ 571500 h 1759619"/>
              <a:gd name="connsiteX109" fmla="*/ 1067803 w 1589171"/>
              <a:gd name="connsiteY109" fmla="*/ 576514 h 1759619"/>
              <a:gd name="connsiteX110" fmla="*/ 1062790 w 1589171"/>
              <a:gd name="connsiteY110" fmla="*/ 581527 h 1759619"/>
              <a:gd name="connsiteX111" fmla="*/ 1057776 w 1589171"/>
              <a:gd name="connsiteY111" fmla="*/ 586539 h 1759619"/>
              <a:gd name="connsiteX112" fmla="*/ 1052762 w 1589171"/>
              <a:gd name="connsiteY112" fmla="*/ 591553 h 1759619"/>
              <a:gd name="connsiteX113" fmla="*/ 1047751 w 1589171"/>
              <a:gd name="connsiteY113" fmla="*/ 591553 h 1759619"/>
              <a:gd name="connsiteX114" fmla="*/ 1032710 w 1589171"/>
              <a:gd name="connsiteY114" fmla="*/ 596566 h 1759619"/>
              <a:gd name="connsiteX115" fmla="*/ 962526 w 1589171"/>
              <a:gd name="connsiteY115" fmla="*/ 596566 h 1759619"/>
              <a:gd name="connsiteX116" fmla="*/ 962526 w 1589171"/>
              <a:gd name="connsiteY116" fmla="*/ 802105 h 1759619"/>
              <a:gd name="connsiteX117" fmla="*/ 927434 w 1589171"/>
              <a:gd name="connsiteY117" fmla="*/ 837197 h 1759619"/>
              <a:gd name="connsiteX118" fmla="*/ 892343 w 1589171"/>
              <a:gd name="connsiteY118" fmla="*/ 802105 h 1759619"/>
              <a:gd name="connsiteX119" fmla="*/ 892343 w 1589171"/>
              <a:gd name="connsiteY119" fmla="*/ 561474 h 1759619"/>
              <a:gd name="connsiteX120" fmla="*/ 927434 w 1589171"/>
              <a:gd name="connsiteY120" fmla="*/ 526381 h 1759619"/>
              <a:gd name="connsiteX121" fmla="*/ 962526 w 1589171"/>
              <a:gd name="connsiteY121" fmla="*/ 526381 h 1759619"/>
              <a:gd name="connsiteX122" fmla="*/ 857251 w 1589171"/>
              <a:gd name="connsiteY122" fmla="*/ 396039 h 1759619"/>
              <a:gd name="connsiteX123" fmla="*/ 751973 w 1589171"/>
              <a:gd name="connsiteY123" fmla="*/ 526381 h 1759619"/>
              <a:gd name="connsiteX124" fmla="*/ 787065 w 1589171"/>
              <a:gd name="connsiteY124" fmla="*/ 526381 h 1759619"/>
              <a:gd name="connsiteX125" fmla="*/ 822157 w 1589171"/>
              <a:gd name="connsiteY125" fmla="*/ 561474 h 1759619"/>
              <a:gd name="connsiteX126" fmla="*/ 822157 w 1589171"/>
              <a:gd name="connsiteY126" fmla="*/ 802105 h 1759619"/>
              <a:gd name="connsiteX127" fmla="*/ 787065 w 1589171"/>
              <a:gd name="connsiteY127" fmla="*/ 837197 h 1759619"/>
              <a:gd name="connsiteX128" fmla="*/ 751973 w 1589171"/>
              <a:gd name="connsiteY128" fmla="*/ 802105 h 1759619"/>
              <a:gd name="connsiteX129" fmla="*/ 751973 w 1589171"/>
              <a:gd name="connsiteY129" fmla="*/ 596566 h 1759619"/>
              <a:gd name="connsiteX130" fmla="*/ 681790 w 1589171"/>
              <a:gd name="connsiteY130" fmla="*/ 596566 h 1759619"/>
              <a:gd name="connsiteX131" fmla="*/ 666751 w 1589171"/>
              <a:gd name="connsiteY131" fmla="*/ 591553 h 1759619"/>
              <a:gd name="connsiteX132" fmla="*/ 661737 w 1589171"/>
              <a:gd name="connsiteY132" fmla="*/ 591553 h 1759619"/>
              <a:gd name="connsiteX133" fmla="*/ 656723 w 1589171"/>
              <a:gd name="connsiteY133" fmla="*/ 586539 h 1759619"/>
              <a:gd name="connsiteX134" fmla="*/ 651710 w 1589171"/>
              <a:gd name="connsiteY134" fmla="*/ 581527 h 1759619"/>
              <a:gd name="connsiteX135" fmla="*/ 646698 w 1589171"/>
              <a:gd name="connsiteY135" fmla="*/ 576514 h 1759619"/>
              <a:gd name="connsiteX136" fmla="*/ 646698 w 1589171"/>
              <a:gd name="connsiteY136" fmla="*/ 561474 h 1759619"/>
              <a:gd name="connsiteX137" fmla="*/ 646698 w 1589171"/>
              <a:gd name="connsiteY137" fmla="*/ 556461 h 1759619"/>
              <a:gd name="connsiteX138" fmla="*/ 651710 w 1589171"/>
              <a:gd name="connsiteY138" fmla="*/ 551447 h 1759619"/>
              <a:gd name="connsiteX139" fmla="*/ 651710 w 1589171"/>
              <a:gd name="connsiteY139" fmla="*/ 546433 h 1759619"/>
              <a:gd name="connsiteX140" fmla="*/ 832184 w 1589171"/>
              <a:gd name="connsiteY140" fmla="*/ 325855 h 1759619"/>
              <a:gd name="connsiteX141" fmla="*/ 837198 w 1589171"/>
              <a:gd name="connsiteY141" fmla="*/ 325855 h 1759619"/>
              <a:gd name="connsiteX142" fmla="*/ 837198 w 1589171"/>
              <a:gd name="connsiteY142" fmla="*/ 320842 h 1759619"/>
              <a:gd name="connsiteX143" fmla="*/ 842210 w 1589171"/>
              <a:gd name="connsiteY143" fmla="*/ 320842 h 1759619"/>
              <a:gd name="connsiteX144" fmla="*/ 847224 w 1589171"/>
              <a:gd name="connsiteY144" fmla="*/ 315828 h 1759619"/>
              <a:gd name="connsiteX145" fmla="*/ 1323474 w 1589171"/>
              <a:gd name="connsiteY145" fmla="*/ 0 h 1759619"/>
              <a:gd name="connsiteX146" fmla="*/ 1328487 w 1589171"/>
              <a:gd name="connsiteY146" fmla="*/ 0 h 1759619"/>
              <a:gd name="connsiteX147" fmla="*/ 1333501 w 1589171"/>
              <a:gd name="connsiteY147" fmla="*/ 0 h 1759619"/>
              <a:gd name="connsiteX148" fmla="*/ 1338513 w 1589171"/>
              <a:gd name="connsiteY148" fmla="*/ 0 h 1759619"/>
              <a:gd name="connsiteX149" fmla="*/ 1343526 w 1589171"/>
              <a:gd name="connsiteY149" fmla="*/ 0 h 1759619"/>
              <a:gd name="connsiteX150" fmla="*/ 1348540 w 1589171"/>
              <a:gd name="connsiteY150" fmla="*/ 5013 h 1759619"/>
              <a:gd name="connsiteX151" fmla="*/ 1353553 w 1589171"/>
              <a:gd name="connsiteY151" fmla="*/ 5013 h 1759619"/>
              <a:gd name="connsiteX152" fmla="*/ 1353553 w 1589171"/>
              <a:gd name="connsiteY152" fmla="*/ 10026 h 1759619"/>
              <a:gd name="connsiteX153" fmla="*/ 1358565 w 1589171"/>
              <a:gd name="connsiteY153" fmla="*/ 10026 h 1759619"/>
              <a:gd name="connsiteX154" fmla="*/ 1584157 w 1589171"/>
              <a:gd name="connsiteY154" fmla="*/ 285750 h 1759619"/>
              <a:gd name="connsiteX155" fmla="*/ 1584157 w 1589171"/>
              <a:gd name="connsiteY155" fmla="*/ 290763 h 1759619"/>
              <a:gd name="connsiteX156" fmla="*/ 1589171 w 1589171"/>
              <a:gd name="connsiteY156" fmla="*/ 295777 h 1759619"/>
              <a:gd name="connsiteX157" fmla="*/ 1589171 w 1589171"/>
              <a:gd name="connsiteY157" fmla="*/ 300789 h 1759619"/>
              <a:gd name="connsiteX158" fmla="*/ 1589171 w 1589171"/>
              <a:gd name="connsiteY158" fmla="*/ 305803 h 1759619"/>
              <a:gd name="connsiteX159" fmla="*/ 1589171 w 1589171"/>
              <a:gd name="connsiteY159" fmla="*/ 310816 h 1759619"/>
              <a:gd name="connsiteX160" fmla="*/ 1589171 w 1589171"/>
              <a:gd name="connsiteY160" fmla="*/ 315828 h 1759619"/>
              <a:gd name="connsiteX161" fmla="*/ 1584157 w 1589171"/>
              <a:gd name="connsiteY161" fmla="*/ 320842 h 1759619"/>
              <a:gd name="connsiteX162" fmla="*/ 1579145 w 1589171"/>
              <a:gd name="connsiteY162" fmla="*/ 325855 h 1759619"/>
              <a:gd name="connsiteX163" fmla="*/ 1574132 w 1589171"/>
              <a:gd name="connsiteY163" fmla="*/ 330869 h 1759619"/>
              <a:gd name="connsiteX164" fmla="*/ 1569118 w 1589171"/>
              <a:gd name="connsiteY164" fmla="*/ 330869 h 1759619"/>
              <a:gd name="connsiteX165" fmla="*/ 1554079 w 1589171"/>
              <a:gd name="connsiteY165" fmla="*/ 335881 h 1759619"/>
              <a:gd name="connsiteX166" fmla="*/ 1453815 w 1589171"/>
              <a:gd name="connsiteY166" fmla="*/ 335881 h 1759619"/>
              <a:gd name="connsiteX167" fmla="*/ 1453815 w 1589171"/>
              <a:gd name="connsiteY167" fmla="*/ 927434 h 1759619"/>
              <a:gd name="connsiteX168" fmla="*/ 1418723 w 1589171"/>
              <a:gd name="connsiteY168" fmla="*/ 962527 h 1759619"/>
              <a:gd name="connsiteX169" fmla="*/ 1383632 w 1589171"/>
              <a:gd name="connsiteY169" fmla="*/ 927434 h 1759619"/>
              <a:gd name="connsiteX170" fmla="*/ 1383632 w 1589171"/>
              <a:gd name="connsiteY170" fmla="*/ 300789 h 1759619"/>
              <a:gd name="connsiteX171" fmla="*/ 1418723 w 1589171"/>
              <a:gd name="connsiteY171" fmla="*/ 265697 h 1759619"/>
              <a:gd name="connsiteX172" fmla="*/ 1478882 w 1589171"/>
              <a:gd name="connsiteY172" fmla="*/ 265697 h 1759619"/>
              <a:gd name="connsiteX173" fmla="*/ 1328487 w 1589171"/>
              <a:gd name="connsiteY173" fmla="*/ 80210 h 1759619"/>
              <a:gd name="connsiteX174" fmla="*/ 1178093 w 1589171"/>
              <a:gd name="connsiteY174" fmla="*/ 265697 h 1759619"/>
              <a:gd name="connsiteX175" fmla="*/ 1238251 w 1589171"/>
              <a:gd name="connsiteY175" fmla="*/ 265697 h 1759619"/>
              <a:gd name="connsiteX176" fmla="*/ 1273343 w 1589171"/>
              <a:gd name="connsiteY176" fmla="*/ 300789 h 1759619"/>
              <a:gd name="connsiteX177" fmla="*/ 1273343 w 1589171"/>
              <a:gd name="connsiteY177" fmla="*/ 792078 h 1759619"/>
              <a:gd name="connsiteX178" fmla="*/ 1238251 w 1589171"/>
              <a:gd name="connsiteY178" fmla="*/ 827172 h 1759619"/>
              <a:gd name="connsiteX179" fmla="*/ 1203157 w 1589171"/>
              <a:gd name="connsiteY179" fmla="*/ 792078 h 1759619"/>
              <a:gd name="connsiteX180" fmla="*/ 1203157 w 1589171"/>
              <a:gd name="connsiteY180" fmla="*/ 330869 h 1759619"/>
              <a:gd name="connsiteX181" fmla="*/ 1102895 w 1589171"/>
              <a:gd name="connsiteY181" fmla="*/ 330869 h 1759619"/>
              <a:gd name="connsiteX182" fmla="*/ 1087856 w 1589171"/>
              <a:gd name="connsiteY182" fmla="*/ 325855 h 1759619"/>
              <a:gd name="connsiteX183" fmla="*/ 1082843 w 1589171"/>
              <a:gd name="connsiteY183" fmla="*/ 325855 h 1759619"/>
              <a:gd name="connsiteX184" fmla="*/ 1077829 w 1589171"/>
              <a:gd name="connsiteY184" fmla="*/ 320842 h 1759619"/>
              <a:gd name="connsiteX185" fmla="*/ 1072815 w 1589171"/>
              <a:gd name="connsiteY185" fmla="*/ 315828 h 1759619"/>
              <a:gd name="connsiteX186" fmla="*/ 1067803 w 1589171"/>
              <a:gd name="connsiteY186" fmla="*/ 310816 h 1759619"/>
              <a:gd name="connsiteX187" fmla="*/ 1067803 w 1589171"/>
              <a:gd name="connsiteY187" fmla="*/ 297656 h 1759619"/>
              <a:gd name="connsiteX188" fmla="*/ 1067803 w 1589171"/>
              <a:gd name="connsiteY188" fmla="*/ 295777 h 1759619"/>
              <a:gd name="connsiteX189" fmla="*/ 1077829 w 1589171"/>
              <a:gd name="connsiteY189" fmla="*/ 295777 h 1759619"/>
              <a:gd name="connsiteX190" fmla="*/ 1082843 w 1589171"/>
              <a:gd name="connsiteY190" fmla="*/ 290763 h 1759619"/>
              <a:gd name="connsiteX191" fmla="*/ 1082843 w 1589171"/>
              <a:gd name="connsiteY191" fmla="*/ 285750 h 1759619"/>
              <a:gd name="connsiteX192" fmla="*/ 1308434 w 1589171"/>
              <a:gd name="connsiteY192" fmla="*/ 10026 h 1759619"/>
              <a:gd name="connsiteX193" fmla="*/ 1313448 w 1589171"/>
              <a:gd name="connsiteY193" fmla="*/ 10026 h 1759619"/>
              <a:gd name="connsiteX194" fmla="*/ 1313448 w 1589171"/>
              <a:gd name="connsiteY194" fmla="*/ 5013 h 1759619"/>
              <a:gd name="connsiteX195" fmla="*/ 1318460 w 1589171"/>
              <a:gd name="connsiteY195" fmla="*/ 5013 h 1759619"/>
              <a:gd name="connsiteX196" fmla="*/ 1323474 w 1589171"/>
              <a:gd name="connsiteY196" fmla="*/ 0 h 175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Lst>
            <a:rect l="l" t="t" r="r" b="b"/>
            <a:pathLst>
              <a:path w="1589171" h="1759619">
                <a:moveTo>
                  <a:pt x="1122948" y="1669381"/>
                </a:moveTo>
                <a:cubicBezTo>
                  <a:pt x="1143001" y="1664369"/>
                  <a:pt x="1158040" y="1674395"/>
                  <a:pt x="1168065" y="1694448"/>
                </a:cubicBezTo>
                <a:cubicBezTo>
                  <a:pt x="1168065" y="1714500"/>
                  <a:pt x="1158040" y="1729539"/>
                  <a:pt x="1137987" y="1734553"/>
                </a:cubicBezTo>
                <a:cubicBezTo>
                  <a:pt x="1097882" y="1744578"/>
                  <a:pt x="1052763" y="1749592"/>
                  <a:pt x="1007645" y="1754606"/>
                </a:cubicBezTo>
                <a:lnTo>
                  <a:pt x="1002632" y="1754606"/>
                </a:lnTo>
                <a:cubicBezTo>
                  <a:pt x="982579" y="1754606"/>
                  <a:pt x="967540" y="1744578"/>
                  <a:pt x="967540" y="1724528"/>
                </a:cubicBezTo>
                <a:cubicBezTo>
                  <a:pt x="962526" y="1704475"/>
                  <a:pt x="977565" y="1684422"/>
                  <a:pt x="997618" y="1684422"/>
                </a:cubicBezTo>
                <a:cubicBezTo>
                  <a:pt x="1037723" y="1684422"/>
                  <a:pt x="1082843" y="1674395"/>
                  <a:pt x="1122948" y="1669381"/>
                </a:cubicBezTo>
                <a:close/>
                <a:moveTo>
                  <a:pt x="1378384" y="1595987"/>
                </a:moveTo>
                <a:cubicBezTo>
                  <a:pt x="1392718" y="1596692"/>
                  <a:pt x="1404938" y="1607971"/>
                  <a:pt x="1408698" y="1619250"/>
                </a:cubicBezTo>
                <a:cubicBezTo>
                  <a:pt x="1413710" y="1634289"/>
                  <a:pt x="1408698" y="1654342"/>
                  <a:pt x="1388645" y="1664369"/>
                </a:cubicBezTo>
                <a:cubicBezTo>
                  <a:pt x="1353553" y="1679408"/>
                  <a:pt x="1308434" y="1694448"/>
                  <a:pt x="1263315" y="1709487"/>
                </a:cubicBezTo>
                <a:lnTo>
                  <a:pt x="1253290" y="1709487"/>
                </a:lnTo>
                <a:cubicBezTo>
                  <a:pt x="1238251" y="1709487"/>
                  <a:pt x="1223210" y="1699461"/>
                  <a:pt x="1218198" y="1684422"/>
                </a:cubicBezTo>
                <a:cubicBezTo>
                  <a:pt x="1213184" y="1664369"/>
                  <a:pt x="1223210" y="1644317"/>
                  <a:pt x="1243263" y="1639303"/>
                </a:cubicBezTo>
                <a:cubicBezTo>
                  <a:pt x="1288382" y="1629278"/>
                  <a:pt x="1328487" y="1614237"/>
                  <a:pt x="1363579" y="1599198"/>
                </a:cubicBezTo>
                <a:cubicBezTo>
                  <a:pt x="1368592" y="1596692"/>
                  <a:pt x="1373606" y="1595752"/>
                  <a:pt x="1378384" y="1595987"/>
                </a:cubicBezTo>
                <a:close/>
                <a:moveTo>
                  <a:pt x="70184" y="1363578"/>
                </a:moveTo>
                <a:lnTo>
                  <a:pt x="70184" y="1438777"/>
                </a:lnTo>
                <a:cubicBezTo>
                  <a:pt x="70184" y="1443789"/>
                  <a:pt x="75198" y="1448803"/>
                  <a:pt x="75198" y="1458828"/>
                </a:cubicBezTo>
                <a:lnTo>
                  <a:pt x="75198" y="1463842"/>
                </a:lnTo>
                <a:cubicBezTo>
                  <a:pt x="80210" y="1468856"/>
                  <a:pt x="80210" y="1478881"/>
                  <a:pt x="85223" y="1483895"/>
                </a:cubicBezTo>
                <a:cubicBezTo>
                  <a:pt x="90237" y="1488908"/>
                  <a:pt x="95251" y="1498934"/>
                  <a:pt x="100263" y="1503947"/>
                </a:cubicBezTo>
                <a:cubicBezTo>
                  <a:pt x="135354" y="1544053"/>
                  <a:pt x="190501" y="1579145"/>
                  <a:pt x="275723" y="1604211"/>
                </a:cubicBezTo>
                <a:lnTo>
                  <a:pt x="280737" y="1604211"/>
                </a:lnTo>
                <a:lnTo>
                  <a:pt x="325854" y="1619250"/>
                </a:lnTo>
                <a:cubicBezTo>
                  <a:pt x="330868" y="1624264"/>
                  <a:pt x="330868" y="1624264"/>
                  <a:pt x="335882" y="1624264"/>
                </a:cubicBezTo>
                <a:cubicBezTo>
                  <a:pt x="386013" y="1639303"/>
                  <a:pt x="441157" y="1654342"/>
                  <a:pt x="501315" y="1664369"/>
                </a:cubicBezTo>
                <a:cubicBezTo>
                  <a:pt x="506329" y="1664369"/>
                  <a:pt x="516354" y="1669381"/>
                  <a:pt x="526382" y="1669381"/>
                </a:cubicBezTo>
                <a:cubicBezTo>
                  <a:pt x="536407" y="1669381"/>
                  <a:pt x="551448" y="1674395"/>
                  <a:pt x="561473" y="1674395"/>
                </a:cubicBezTo>
                <a:cubicBezTo>
                  <a:pt x="571501" y="1679408"/>
                  <a:pt x="581526" y="1679408"/>
                  <a:pt x="591554" y="1679408"/>
                </a:cubicBezTo>
                <a:cubicBezTo>
                  <a:pt x="646698" y="1684422"/>
                  <a:pt x="706854" y="1689434"/>
                  <a:pt x="767013" y="1689434"/>
                </a:cubicBezTo>
                <a:lnTo>
                  <a:pt x="767013" y="1549067"/>
                </a:lnTo>
                <a:cubicBezTo>
                  <a:pt x="451184" y="1544053"/>
                  <a:pt x="190501" y="1468856"/>
                  <a:pt x="70184" y="1363578"/>
                </a:cubicBezTo>
                <a:close/>
                <a:moveTo>
                  <a:pt x="1513973" y="1343527"/>
                </a:moveTo>
                <a:cubicBezTo>
                  <a:pt x="1493921" y="1363578"/>
                  <a:pt x="1468854" y="1383631"/>
                  <a:pt x="1443790" y="1398672"/>
                </a:cubicBezTo>
                <a:lnTo>
                  <a:pt x="1443790" y="1493922"/>
                </a:lnTo>
                <a:cubicBezTo>
                  <a:pt x="1478882" y="1463842"/>
                  <a:pt x="1513973" y="1428750"/>
                  <a:pt x="1513973" y="1398672"/>
                </a:cubicBezTo>
                <a:close/>
                <a:moveTo>
                  <a:pt x="837198" y="1283369"/>
                </a:moveTo>
                <a:lnTo>
                  <a:pt x="837198" y="1388644"/>
                </a:lnTo>
                <a:lnTo>
                  <a:pt x="1373604" y="1518986"/>
                </a:lnTo>
                <a:lnTo>
                  <a:pt x="1373604" y="1408697"/>
                </a:lnTo>
                <a:close/>
                <a:moveTo>
                  <a:pt x="1273343" y="1052763"/>
                </a:moveTo>
                <a:lnTo>
                  <a:pt x="907382" y="1228224"/>
                </a:lnTo>
                <a:lnTo>
                  <a:pt x="1398671" y="1343527"/>
                </a:lnTo>
                <a:cubicBezTo>
                  <a:pt x="1478882" y="1293394"/>
                  <a:pt x="1513973" y="1248277"/>
                  <a:pt x="1513973" y="1213183"/>
                </a:cubicBezTo>
                <a:cubicBezTo>
                  <a:pt x="1513973" y="1148014"/>
                  <a:pt x="1443790" y="1107908"/>
                  <a:pt x="1273343" y="1052763"/>
                </a:cubicBezTo>
                <a:close/>
                <a:moveTo>
                  <a:pt x="1273343" y="977566"/>
                </a:moveTo>
                <a:lnTo>
                  <a:pt x="1288382" y="977566"/>
                </a:lnTo>
                <a:cubicBezTo>
                  <a:pt x="1438776" y="1032711"/>
                  <a:pt x="1584157" y="1082842"/>
                  <a:pt x="1584157" y="1218197"/>
                </a:cubicBezTo>
                <a:lnTo>
                  <a:pt x="1584157" y="1403684"/>
                </a:lnTo>
                <a:cubicBezTo>
                  <a:pt x="1584157" y="1488908"/>
                  <a:pt x="1503948" y="1554078"/>
                  <a:pt x="1428751" y="1599197"/>
                </a:cubicBezTo>
                <a:lnTo>
                  <a:pt x="1398671" y="1599197"/>
                </a:lnTo>
                <a:lnTo>
                  <a:pt x="792079" y="1448803"/>
                </a:lnTo>
                <a:cubicBezTo>
                  <a:pt x="792079" y="1443789"/>
                  <a:pt x="787065" y="1443789"/>
                  <a:pt x="787065" y="1443789"/>
                </a:cubicBezTo>
                <a:cubicBezTo>
                  <a:pt x="787065" y="1438777"/>
                  <a:pt x="782053" y="1438777"/>
                  <a:pt x="782053" y="1438777"/>
                </a:cubicBezTo>
                <a:lnTo>
                  <a:pt x="777040" y="1433764"/>
                </a:lnTo>
                <a:cubicBezTo>
                  <a:pt x="772026" y="1433764"/>
                  <a:pt x="772026" y="1428750"/>
                  <a:pt x="772026" y="1428750"/>
                </a:cubicBezTo>
                <a:lnTo>
                  <a:pt x="772026" y="1223211"/>
                </a:lnTo>
                <a:cubicBezTo>
                  <a:pt x="777040" y="1223211"/>
                  <a:pt x="777040" y="1218197"/>
                  <a:pt x="777040" y="1218197"/>
                </a:cubicBezTo>
                <a:cubicBezTo>
                  <a:pt x="782053" y="1218197"/>
                  <a:pt x="782053" y="1213183"/>
                  <a:pt x="782053" y="1213183"/>
                </a:cubicBezTo>
                <a:cubicBezTo>
                  <a:pt x="782053" y="1208172"/>
                  <a:pt x="787065" y="1208172"/>
                  <a:pt x="787065" y="1208172"/>
                </a:cubicBezTo>
                <a:cubicBezTo>
                  <a:pt x="787065" y="1203158"/>
                  <a:pt x="792079" y="1203158"/>
                  <a:pt x="792079" y="1203158"/>
                </a:cubicBezTo>
                <a:lnTo>
                  <a:pt x="1258304" y="982578"/>
                </a:lnTo>
                <a:cubicBezTo>
                  <a:pt x="1263315" y="977566"/>
                  <a:pt x="1268329" y="977566"/>
                  <a:pt x="1273343" y="977566"/>
                </a:cubicBezTo>
                <a:close/>
                <a:moveTo>
                  <a:pt x="802104" y="892342"/>
                </a:moveTo>
                <a:cubicBezTo>
                  <a:pt x="927434" y="892342"/>
                  <a:pt x="1052763" y="907381"/>
                  <a:pt x="1163054" y="927434"/>
                </a:cubicBezTo>
                <a:cubicBezTo>
                  <a:pt x="1178093" y="932448"/>
                  <a:pt x="1193132" y="947487"/>
                  <a:pt x="1188118" y="967539"/>
                </a:cubicBezTo>
                <a:cubicBezTo>
                  <a:pt x="1183104" y="982578"/>
                  <a:pt x="1168065" y="997619"/>
                  <a:pt x="1148013" y="992606"/>
                </a:cubicBezTo>
                <a:cubicBezTo>
                  <a:pt x="1042737" y="972553"/>
                  <a:pt x="922421" y="962527"/>
                  <a:pt x="802104" y="962527"/>
                </a:cubicBezTo>
                <a:cubicBezTo>
                  <a:pt x="370973" y="962527"/>
                  <a:pt x="70184" y="1097881"/>
                  <a:pt x="70184" y="1223211"/>
                </a:cubicBezTo>
                <a:cubicBezTo>
                  <a:pt x="70184" y="1348539"/>
                  <a:pt x="370973" y="1483895"/>
                  <a:pt x="802104" y="1483895"/>
                </a:cubicBezTo>
                <a:cubicBezTo>
                  <a:pt x="822157" y="1483895"/>
                  <a:pt x="837198" y="1498934"/>
                  <a:pt x="837198" y="1518987"/>
                </a:cubicBezTo>
                <a:lnTo>
                  <a:pt x="837198" y="1694448"/>
                </a:lnTo>
                <a:lnTo>
                  <a:pt x="867276" y="1694448"/>
                </a:lnTo>
                <a:cubicBezTo>
                  <a:pt x="887329" y="1689434"/>
                  <a:pt x="902368" y="1709487"/>
                  <a:pt x="907382" y="1724528"/>
                </a:cubicBezTo>
                <a:cubicBezTo>
                  <a:pt x="907382" y="1744578"/>
                  <a:pt x="892343" y="1759619"/>
                  <a:pt x="872290" y="1759619"/>
                </a:cubicBezTo>
                <a:lnTo>
                  <a:pt x="736934" y="1759619"/>
                </a:lnTo>
                <a:cubicBezTo>
                  <a:pt x="696829" y="1754606"/>
                  <a:pt x="651710" y="1754606"/>
                  <a:pt x="611604" y="1749592"/>
                </a:cubicBezTo>
                <a:lnTo>
                  <a:pt x="606593" y="1749592"/>
                </a:lnTo>
                <a:cubicBezTo>
                  <a:pt x="596565" y="1744578"/>
                  <a:pt x="591554" y="1744578"/>
                  <a:pt x="581526" y="1744578"/>
                </a:cubicBezTo>
                <a:cubicBezTo>
                  <a:pt x="571501" y="1739567"/>
                  <a:pt x="561473" y="1739567"/>
                  <a:pt x="551448" y="1739567"/>
                </a:cubicBezTo>
                <a:cubicBezTo>
                  <a:pt x="531395" y="1734553"/>
                  <a:pt x="511343" y="1734553"/>
                  <a:pt x="496303" y="1729539"/>
                </a:cubicBezTo>
                <a:lnTo>
                  <a:pt x="471237" y="1729539"/>
                </a:lnTo>
                <a:cubicBezTo>
                  <a:pt x="426118" y="1719514"/>
                  <a:pt x="386013" y="1709487"/>
                  <a:pt x="345907" y="1699461"/>
                </a:cubicBezTo>
                <a:lnTo>
                  <a:pt x="340895" y="1699461"/>
                </a:lnTo>
                <a:cubicBezTo>
                  <a:pt x="295776" y="1684422"/>
                  <a:pt x="255671" y="1669381"/>
                  <a:pt x="215565" y="1654342"/>
                </a:cubicBezTo>
                <a:lnTo>
                  <a:pt x="210553" y="1649330"/>
                </a:lnTo>
                <a:cubicBezTo>
                  <a:pt x="170448" y="1634289"/>
                  <a:pt x="135354" y="1614237"/>
                  <a:pt x="105276" y="1594184"/>
                </a:cubicBezTo>
                <a:cubicBezTo>
                  <a:pt x="100263" y="1594184"/>
                  <a:pt x="100263" y="1594184"/>
                  <a:pt x="95251" y="1589172"/>
                </a:cubicBezTo>
                <a:cubicBezTo>
                  <a:pt x="45118" y="1554078"/>
                  <a:pt x="15039" y="1513975"/>
                  <a:pt x="5013" y="1468856"/>
                </a:cubicBezTo>
                <a:cubicBezTo>
                  <a:pt x="0" y="1458828"/>
                  <a:pt x="0" y="1443789"/>
                  <a:pt x="0" y="1433764"/>
                </a:cubicBezTo>
                <a:lnTo>
                  <a:pt x="0" y="1223211"/>
                </a:lnTo>
                <a:cubicBezTo>
                  <a:pt x="0" y="1037725"/>
                  <a:pt x="350921" y="892342"/>
                  <a:pt x="802104" y="892342"/>
                </a:cubicBezTo>
                <a:close/>
                <a:moveTo>
                  <a:pt x="847224" y="315828"/>
                </a:moveTo>
                <a:lnTo>
                  <a:pt x="852237" y="315828"/>
                </a:lnTo>
                <a:lnTo>
                  <a:pt x="857251" y="315828"/>
                </a:lnTo>
                <a:lnTo>
                  <a:pt x="862263" y="315828"/>
                </a:lnTo>
                <a:lnTo>
                  <a:pt x="867276" y="315828"/>
                </a:lnTo>
                <a:cubicBezTo>
                  <a:pt x="867276" y="320842"/>
                  <a:pt x="872290" y="320842"/>
                  <a:pt x="872290" y="320842"/>
                </a:cubicBezTo>
                <a:lnTo>
                  <a:pt x="877303" y="320842"/>
                </a:lnTo>
                <a:lnTo>
                  <a:pt x="877303" y="325855"/>
                </a:lnTo>
                <a:lnTo>
                  <a:pt x="882315" y="325855"/>
                </a:lnTo>
                <a:lnTo>
                  <a:pt x="1062790" y="546433"/>
                </a:lnTo>
                <a:lnTo>
                  <a:pt x="1062790" y="551447"/>
                </a:lnTo>
                <a:cubicBezTo>
                  <a:pt x="1067803" y="551447"/>
                  <a:pt x="1067803" y="556461"/>
                  <a:pt x="1067803" y="556461"/>
                </a:cubicBezTo>
                <a:lnTo>
                  <a:pt x="1067803" y="561474"/>
                </a:lnTo>
                <a:lnTo>
                  <a:pt x="1067803" y="566486"/>
                </a:lnTo>
                <a:lnTo>
                  <a:pt x="1067803" y="571500"/>
                </a:lnTo>
                <a:lnTo>
                  <a:pt x="1067803" y="576514"/>
                </a:lnTo>
                <a:cubicBezTo>
                  <a:pt x="1062790" y="576514"/>
                  <a:pt x="1062790" y="581527"/>
                  <a:pt x="1062790" y="581527"/>
                </a:cubicBezTo>
                <a:lnTo>
                  <a:pt x="1057776" y="586539"/>
                </a:lnTo>
                <a:cubicBezTo>
                  <a:pt x="1057776" y="591553"/>
                  <a:pt x="1052762" y="591553"/>
                  <a:pt x="1052762" y="591553"/>
                </a:cubicBezTo>
                <a:lnTo>
                  <a:pt x="1047751" y="591553"/>
                </a:lnTo>
                <a:cubicBezTo>
                  <a:pt x="1042737" y="596566"/>
                  <a:pt x="1037723" y="596566"/>
                  <a:pt x="1032710" y="596566"/>
                </a:cubicBezTo>
                <a:lnTo>
                  <a:pt x="962526" y="596566"/>
                </a:lnTo>
                <a:lnTo>
                  <a:pt x="962526" y="802105"/>
                </a:lnTo>
                <a:cubicBezTo>
                  <a:pt x="962526" y="822158"/>
                  <a:pt x="947487" y="837197"/>
                  <a:pt x="927434" y="837197"/>
                </a:cubicBezTo>
                <a:cubicBezTo>
                  <a:pt x="907382" y="837197"/>
                  <a:pt x="892343" y="822158"/>
                  <a:pt x="892343" y="802105"/>
                </a:cubicBezTo>
                <a:lnTo>
                  <a:pt x="892343" y="561474"/>
                </a:lnTo>
                <a:cubicBezTo>
                  <a:pt x="892343" y="541422"/>
                  <a:pt x="907382" y="526381"/>
                  <a:pt x="927434" y="526381"/>
                </a:cubicBezTo>
                <a:lnTo>
                  <a:pt x="962526" y="526381"/>
                </a:lnTo>
                <a:lnTo>
                  <a:pt x="857251" y="396039"/>
                </a:lnTo>
                <a:lnTo>
                  <a:pt x="751973" y="526381"/>
                </a:lnTo>
                <a:lnTo>
                  <a:pt x="787065" y="526381"/>
                </a:lnTo>
                <a:cubicBezTo>
                  <a:pt x="807118" y="526381"/>
                  <a:pt x="822157" y="541422"/>
                  <a:pt x="822157" y="561474"/>
                </a:cubicBezTo>
                <a:lnTo>
                  <a:pt x="822157" y="802105"/>
                </a:lnTo>
                <a:cubicBezTo>
                  <a:pt x="822157" y="822158"/>
                  <a:pt x="807118" y="837197"/>
                  <a:pt x="787065" y="837197"/>
                </a:cubicBezTo>
                <a:cubicBezTo>
                  <a:pt x="767013" y="837197"/>
                  <a:pt x="751973" y="822158"/>
                  <a:pt x="751973" y="802105"/>
                </a:cubicBezTo>
                <a:lnTo>
                  <a:pt x="751973" y="596566"/>
                </a:lnTo>
                <a:lnTo>
                  <a:pt x="681790" y="596566"/>
                </a:lnTo>
                <a:cubicBezTo>
                  <a:pt x="676776" y="596566"/>
                  <a:pt x="671763" y="591553"/>
                  <a:pt x="666751" y="591553"/>
                </a:cubicBezTo>
                <a:lnTo>
                  <a:pt x="661737" y="591553"/>
                </a:lnTo>
                <a:cubicBezTo>
                  <a:pt x="661737" y="586539"/>
                  <a:pt x="656723" y="586539"/>
                  <a:pt x="656723" y="586539"/>
                </a:cubicBezTo>
                <a:lnTo>
                  <a:pt x="651710" y="581527"/>
                </a:lnTo>
                <a:cubicBezTo>
                  <a:pt x="646698" y="581527"/>
                  <a:pt x="646698" y="576514"/>
                  <a:pt x="646698" y="576514"/>
                </a:cubicBezTo>
                <a:lnTo>
                  <a:pt x="646698" y="561474"/>
                </a:lnTo>
                <a:lnTo>
                  <a:pt x="646698" y="556461"/>
                </a:lnTo>
                <a:lnTo>
                  <a:pt x="651710" y="551447"/>
                </a:lnTo>
                <a:lnTo>
                  <a:pt x="651710" y="546433"/>
                </a:lnTo>
                <a:lnTo>
                  <a:pt x="832184" y="325855"/>
                </a:lnTo>
                <a:lnTo>
                  <a:pt x="837198" y="325855"/>
                </a:lnTo>
                <a:lnTo>
                  <a:pt x="837198" y="320842"/>
                </a:lnTo>
                <a:lnTo>
                  <a:pt x="842210" y="320842"/>
                </a:lnTo>
                <a:cubicBezTo>
                  <a:pt x="842210" y="315828"/>
                  <a:pt x="847224" y="315828"/>
                  <a:pt x="847224" y="315828"/>
                </a:cubicBezTo>
                <a:close/>
                <a:moveTo>
                  <a:pt x="1323474" y="0"/>
                </a:moveTo>
                <a:lnTo>
                  <a:pt x="1328487" y="0"/>
                </a:lnTo>
                <a:lnTo>
                  <a:pt x="1333501" y="0"/>
                </a:lnTo>
                <a:lnTo>
                  <a:pt x="1338513" y="0"/>
                </a:lnTo>
                <a:lnTo>
                  <a:pt x="1343526" y="0"/>
                </a:lnTo>
                <a:cubicBezTo>
                  <a:pt x="1343526" y="5013"/>
                  <a:pt x="1348540" y="5013"/>
                  <a:pt x="1348540" y="5013"/>
                </a:cubicBezTo>
                <a:lnTo>
                  <a:pt x="1353553" y="5013"/>
                </a:lnTo>
                <a:lnTo>
                  <a:pt x="1353553" y="10026"/>
                </a:lnTo>
                <a:lnTo>
                  <a:pt x="1358565" y="10026"/>
                </a:lnTo>
                <a:lnTo>
                  <a:pt x="1584157" y="285750"/>
                </a:lnTo>
                <a:lnTo>
                  <a:pt x="1584157" y="290763"/>
                </a:lnTo>
                <a:cubicBezTo>
                  <a:pt x="1589171" y="290763"/>
                  <a:pt x="1589171" y="295777"/>
                  <a:pt x="1589171" y="295777"/>
                </a:cubicBezTo>
                <a:lnTo>
                  <a:pt x="1589171" y="300789"/>
                </a:lnTo>
                <a:lnTo>
                  <a:pt x="1589171" y="305803"/>
                </a:lnTo>
                <a:lnTo>
                  <a:pt x="1589171" y="310816"/>
                </a:lnTo>
                <a:lnTo>
                  <a:pt x="1589171" y="315828"/>
                </a:lnTo>
                <a:lnTo>
                  <a:pt x="1584157" y="320842"/>
                </a:lnTo>
                <a:lnTo>
                  <a:pt x="1579145" y="325855"/>
                </a:lnTo>
                <a:cubicBezTo>
                  <a:pt x="1579145" y="330869"/>
                  <a:pt x="1574132" y="330869"/>
                  <a:pt x="1574132" y="330869"/>
                </a:cubicBezTo>
                <a:lnTo>
                  <a:pt x="1569118" y="330869"/>
                </a:lnTo>
                <a:cubicBezTo>
                  <a:pt x="1564106" y="335881"/>
                  <a:pt x="1559093" y="335881"/>
                  <a:pt x="1554079" y="335881"/>
                </a:cubicBezTo>
                <a:lnTo>
                  <a:pt x="1453815" y="335881"/>
                </a:lnTo>
                <a:lnTo>
                  <a:pt x="1453815" y="927434"/>
                </a:lnTo>
                <a:cubicBezTo>
                  <a:pt x="1453815" y="947486"/>
                  <a:pt x="1438776" y="962527"/>
                  <a:pt x="1418723" y="962527"/>
                </a:cubicBezTo>
                <a:cubicBezTo>
                  <a:pt x="1398671" y="962527"/>
                  <a:pt x="1383632" y="947486"/>
                  <a:pt x="1383632" y="927434"/>
                </a:cubicBezTo>
                <a:lnTo>
                  <a:pt x="1383632" y="300789"/>
                </a:lnTo>
                <a:cubicBezTo>
                  <a:pt x="1383632" y="280736"/>
                  <a:pt x="1398671" y="265697"/>
                  <a:pt x="1418723" y="265697"/>
                </a:cubicBezTo>
                <a:lnTo>
                  <a:pt x="1478882" y="265697"/>
                </a:lnTo>
                <a:lnTo>
                  <a:pt x="1328487" y="80210"/>
                </a:lnTo>
                <a:lnTo>
                  <a:pt x="1178093" y="265697"/>
                </a:lnTo>
                <a:lnTo>
                  <a:pt x="1238251" y="265697"/>
                </a:lnTo>
                <a:cubicBezTo>
                  <a:pt x="1258304" y="265697"/>
                  <a:pt x="1273343" y="280736"/>
                  <a:pt x="1273343" y="300789"/>
                </a:cubicBezTo>
                <a:lnTo>
                  <a:pt x="1273343" y="792078"/>
                </a:lnTo>
                <a:cubicBezTo>
                  <a:pt x="1273343" y="812131"/>
                  <a:pt x="1258304" y="827172"/>
                  <a:pt x="1238251" y="827172"/>
                </a:cubicBezTo>
                <a:cubicBezTo>
                  <a:pt x="1218198" y="827172"/>
                  <a:pt x="1203157" y="812131"/>
                  <a:pt x="1203157" y="792078"/>
                </a:cubicBezTo>
                <a:lnTo>
                  <a:pt x="1203157" y="330869"/>
                </a:lnTo>
                <a:lnTo>
                  <a:pt x="1102895" y="330869"/>
                </a:lnTo>
                <a:cubicBezTo>
                  <a:pt x="1097882" y="330869"/>
                  <a:pt x="1092868" y="325855"/>
                  <a:pt x="1087856" y="325855"/>
                </a:cubicBezTo>
                <a:lnTo>
                  <a:pt x="1082843" y="325855"/>
                </a:lnTo>
                <a:cubicBezTo>
                  <a:pt x="1082843" y="320842"/>
                  <a:pt x="1077829" y="320842"/>
                  <a:pt x="1077829" y="320842"/>
                </a:cubicBezTo>
                <a:lnTo>
                  <a:pt x="1072815" y="315828"/>
                </a:lnTo>
                <a:cubicBezTo>
                  <a:pt x="1067803" y="315828"/>
                  <a:pt x="1067803" y="310816"/>
                  <a:pt x="1067803" y="310816"/>
                </a:cubicBezTo>
                <a:lnTo>
                  <a:pt x="1067803" y="297656"/>
                </a:lnTo>
                <a:cubicBezTo>
                  <a:pt x="1067803" y="298283"/>
                  <a:pt x="1067803" y="298283"/>
                  <a:pt x="1067803" y="295777"/>
                </a:cubicBezTo>
                <a:cubicBezTo>
                  <a:pt x="1067803" y="295777"/>
                  <a:pt x="1067803" y="290763"/>
                  <a:pt x="1077829" y="295777"/>
                </a:cubicBezTo>
                <a:lnTo>
                  <a:pt x="1082843" y="290763"/>
                </a:lnTo>
                <a:lnTo>
                  <a:pt x="1082843" y="285750"/>
                </a:lnTo>
                <a:lnTo>
                  <a:pt x="1308434" y="10026"/>
                </a:lnTo>
                <a:lnTo>
                  <a:pt x="1313448" y="10026"/>
                </a:lnTo>
                <a:lnTo>
                  <a:pt x="1313448" y="5013"/>
                </a:lnTo>
                <a:lnTo>
                  <a:pt x="1318460" y="5013"/>
                </a:lnTo>
                <a:cubicBezTo>
                  <a:pt x="1318460" y="0"/>
                  <a:pt x="1323474" y="0"/>
                  <a:pt x="1323474" y="0"/>
                </a:cubicBezTo>
                <a:close/>
              </a:path>
            </a:pathLst>
          </a:custGeom>
          <a:gradFill flip="none" rotWithShape="1">
            <a:gsLst>
              <a:gs pos="0">
                <a:schemeClr val="accent1"/>
              </a:gs>
              <a:gs pos="90000">
                <a:schemeClr val="accent2"/>
              </a:gs>
            </a:gsLst>
            <a:lin ang="16200000" scaled="1"/>
            <a:tileRect/>
          </a:gradFill>
          <a:ln w="4195" cap="flat">
            <a:noFill/>
            <a:prstDash val="solid"/>
            <a:miter/>
          </a:ln>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spTree>
    <p:extLst>
      <p:ext uri="{BB962C8B-B14F-4D97-AF65-F5344CB8AC3E}">
        <p14:creationId xmlns:p14="http://schemas.microsoft.com/office/powerpoint/2010/main" val="457648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FD355B-3D0A-465F-789D-3B69894D42EE}"/>
            </a:ext>
          </a:extLst>
        </p:cNvPr>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4CC7D625-32DB-E2CB-78E5-E1F1B2C2E431}"/>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BD0E8D20-D534-9ECD-8854-35A44FE13C39}"/>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9CF75A94-59BF-01ED-C423-BD8C50E4B87A}"/>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A201008C-63F8-A9A1-8906-F51B7826DFD8}"/>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405F339B-1E2F-32B6-214A-31C5D57E5A15}"/>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D6608A38-9294-7252-0B4E-F108568052B9}"/>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656DDEB8-0A0A-6ECB-B377-993E203C0B80}"/>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75A53D20-25D2-9455-E72B-4200E2027403}"/>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BE4ECB61-5DBF-E1D5-4088-A95581C247D7}"/>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FEB37163-91B9-917A-1C42-B11367DAD65E}"/>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82CB8975-27C2-E6F8-0D2C-34BC3AFBE1A1}"/>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2BB206E0-FB9E-20EE-3465-CAAE58CE6F00}"/>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A23D0B5F-88F0-CBD6-47E4-2EB2E941986C}"/>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A4EF424C-7E60-A2F9-D807-0C2EE11E7B81}"/>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3544B06C-D160-B48E-3350-BD612276C4CC}"/>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OPERATIONAL EFFICIENCY AND SUPPLY CHAIN RESILIENCE</a:t>
            </a:r>
          </a:p>
        </p:txBody>
      </p:sp>
      <p:sp>
        <p:nvSpPr>
          <p:cNvPr id="2" name="Shape 48">
            <a:extLst>
              <a:ext uri="{FF2B5EF4-FFF2-40B4-BE49-F238E27FC236}">
                <a16:creationId xmlns:a16="http://schemas.microsoft.com/office/drawing/2014/main" id="{0187D9EF-2938-D276-C3D7-EBEA564DB641}"/>
              </a:ext>
            </a:extLst>
          </p:cNvPr>
          <p:cNvSpPr/>
          <p:nvPr/>
        </p:nvSpPr>
        <p:spPr>
          <a:xfrm rot="3998363">
            <a:off x="7608803" y="2451712"/>
            <a:ext cx="5251625" cy="5251624"/>
          </a:xfrm>
          <a:prstGeom prst="roundRect">
            <a:avLst>
              <a:gd name="adj" fmla="val 6624"/>
            </a:avLst>
          </a:prstGeom>
          <a:gradFill>
            <a:gsLst>
              <a:gs pos="0">
                <a:schemeClr val="accent1"/>
              </a:gs>
              <a:gs pos="100000">
                <a:schemeClr val="accent2"/>
              </a:gs>
            </a:gsLst>
            <a:lin ang="16903030"/>
          </a:gradFill>
          <a:ln w="12700">
            <a:miter lim="400000"/>
          </a:ln>
          <a:effectLst>
            <a:outerShdw blurRad="190500" dist="25400" dir="13285056" rotWithShape="0">
              <a:srgbClr val="000000">
                <a:alpha val="26301"/>
              </a:srgbClr>
            </a:outerShdw>
          </a:effectLst>
        </p:spPr>
        <p:txBody>
          <a:bodyPr lIns="45719" rIns="45719" anchor="ctr"/>
          <a:lstStyle/>
          <a:p>
            <a:endParaRPr/>
          </a:p>
        </p:txBody>
      </p:sp>
      <p:pic>
        <p:nvPicPr>
          <p:cNvPr id="3" name="图片 2" descr="桌子上的电脑和电视遥控器&#10;&#10;AI 生成的内容可能不正确。">
            <a:extLst>
              <a:ext uri="{FF2B5EF4-FFF2-40B4-BE49-F238E27FC236}">
                <a16:creationId xmlns:a16="http://schemas.microsoft.com/office/drawing/2014/main" id="{048BE3A8-E4FB-73EA-66B0-8CB094C30FF8}"/>
              </a:ext>
            </a:extLst>
          </p:cNvPr>
          <p:cNvPicPr>
            <a:picLocks noChangeAspect="1"/>
          </p:cNvPicPr>
          <p:nvPr/>
        </p:nvPicPr>
        <p:blipFill rotWithShape="1">
          <a:blip r:embed="rId4">
            <a:extLst>
              <a:ext uri="{28A0092B-C50C-407E-A947-70E740481C1C}">
                <a14:useLocalDpi xmlns:a14="http://schemas.microsoft.com/office/drawing/2010/main" val="0"/>
              </a:ext>
            </a:extLst>
          </a:blip>
          <a:srcRect l="16645" r="16645"/>
          <a:stretch>
            <a:fillRect/>
          </a:stretch>
        </p:blipFill>
        <p:spPr>
          <a:xfrm>
            <a:off x="6604971" y="1443960"/>
            <a:ext cx="7263208" cy="7263208"/>
          </a:xfrm>
          <a:custGeom>
            <a:avLst/>
            <a:gdLst>
              <a:gd name="connsiteX0" fmla="*/ 7717771 w 13325641"/>
              <a:gd name="connsiteY0" fmla="*/ 2130 h 13325641"/>
              <a:gd name="connsiteX1" fmla="*/ 7829975 w 13325641"/>
              <a:gd name="connsiteY1" fmla="*/ 70888 h 13325641"/>
              <a:gd name="connsiteX2" fmla="*/ 13292791 w 13325641"/>
              <a:gd name="connsiteY2" fmla="*/ 7589811 h 13325641"/>
              <a:gd name="connsiteX3" fmla="*/ 13254755 w 13325641"/>
              <a:gd name="connsiteY3" fmla="*/ 7829975 h 13325641"/>
              <a:gd name="connsiteX4" fmla="*/ 5735831 w 13325641"/>
              <a:gd name="connsiteY4" fmla="*/ 13292792 h 13325641"/>
              <a:gd name="connsiteX5" fmla="*/ 5495667 w 13325641"/>
              <a:gd name="connsiteY5" fmla="*/ 13254754 h 13325641"/>
              <a:gd name="connsiteX6" fmla="*/ 32850 w 13325641"/>
              <a:gd name="connsiteY6" fmla="*/ 5735832 h 13325641"/>
              <a:gd name="connsiteX7" fmla="*/ 70888 w 13325641"/>
              <a:gd name="connsiteY7" fmla="*/ 5495669 h 13325641"/>
              <a:gd name="connsiteX8" fmla="*/ 7589811 w 13325641"/>
              <a:gd name="connsiteY8" fmla="*/ 32850 h 13325641"/>
              <a:gd name="connsiteX9" fmla="*/ 7717771 w 13325641"/>
              <a:gd name="connsiteY9" fmla="*/ 2130 h 13325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25641" h="13325641">
                <a:moveTo>
                  <a:pt x="7717771" y="2130"/>
                </a:moveTo>
                <a:cubicBezTo>
                  <a:pt x="7761231" y="9013"/>
                  <a:pt x="7802067" y="32477"/>
                  <a:pt x="7829975" y="70888"/>
                </a:cubicBezTo>
                <a:lnTo>
                  <a:pt x="13292791" y="7589811"/>
                </a:lnTo>
                <a:cubicBezTo>
                  <a:pt x="13348607" y="7666635"/>
                  <a:pt x="13331579" y="7774160"/>
                  <a:pt x="13254755" y="7829975"/>
                </a:cubicBezTo>
                <a:lnTo>
                  <a:pt x="5735831" y="13292792"/>
                </a:lnTo>
                <a:cubicBezTo>
                  <a:pt x="5659007" y="13348607"/>
                  <a:pt x="5551483" y="13331577"/>
                  <a:pt x="5495667" y="13254754"/>
                </a:cubicBezTo>
                <a:lnTo>
                  <a:pt x="32850" y="5735832"/>
                </a:lnTo>
                <a:cubicBezTo>
                  <a:pt x="-22965" y="5659009"/>
                  <a:pt x="-5935" y="5551483"/>
                  <a:pt x="70888" y="5495669"/>
                </a:cubicBezTo>
                <a:lnTo>
                  <a:pt x="7589811" y="32850"/>
                </a:lnTo>
                <a:cubicBezTo>
                  <a:pt x="7628223" y="4943"/>
                  <a:pt x="7674311" y="-4754"/>
                  <a:pt x="7717771" y="2130"/>
                </a:cubicBezTo>
                <a:close/>
              </a:path>
            </a:pathLst>
          </a:custGeom>
        </p:spPr>
      </p:pic>
      <p:sp>
        <p:nvSpPr>
          <p:cNvPr id="5" name="文本框 4">
            <a:extLst>
              <a:ext uri="{FF2B5EF4-FFF2-40B4-BE49-F238E27FC236}">
                <a16:creationId xmlns:a16="http://schemas.microsoft.com/office/drawing/2014/main" id="{C7940918-6185-947C-9B10-32A890595892}"/>
              </a:ext>
            </a:extLst>
          </p:cNvPr>
          <p:cNvSpPr txBox="1"/>
          <p:nvPr/>
        </p:nvSpPr>
        <p:spPr>
          <a:xfrm>
            <a:off x="622172" y="1232584"/>
            <a:ext cx="4306620" cy="1077218"/>
          </a:xfrm>
          <a:prstGeom prst="rect">
            <a:avLst/>
          </a:prstGeom>
          <a:noFill/>
        </p:spPr>
        <p:txBody>
          <a:bodyPr wrap="square">
            <a:spAutoFit/>
          </a:bodyPr>
          <a:lstStyle>
            <a:defPPr>
              <a:defRPr lang="zh-CN"/>
            </a:defPPr>
            <a:lvl1pPr>
              <a:defRPr sz="4000">
                <a:solidFill>
                  <a:schemeClr val="accent1"/>
                </a:solidFill>
                <a:latin typeface="+mj-ea"/>
                <a:ea typeface="+mj-ea"/>
              </a:defRPr>
            </a:lvl1pPr>
          </a:lstStyle>
          <a:p>
            <a:r>
              <a:rPr lang="en-US" altLang="zh-CN" sz="3200">
                <a:solidFill>
                  <a:schemeClr val="bg1"/>
                </a:solidFill>
              </a:rPr>
              <a:t>Quality Cost Reduction</a:t>
            </a:r>
          </a:p>
        </p:txBody>
      </p:sp>
      <p:sp>
        <p:nvSpPr>
          <p:cNvPr id="25" name="文本框 24">
            <a:extLst>
              <a:ext uri="{FF2B5EF4-FFF2-40B4-BE49-F238E27FC236}">
                <a16:creationId xmlns:a16="http://schemas.microsoft.com/office/drawing/2014/main" id="{05FF59FD-6C5B-B3CE-28AD-CF161E2D2875}"/>
              </a:ext>
            </a:extLst>
          </p:cNvPr>
          <p:cNvSpPr txBox="1"/>
          <p:nvPr/>
        </p:nvSpPr>
        <p:spPr>
          <a:xfrm>
            <a:off x="622171" y="2370245"/>
            <a:ext cx="3792316"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Quality Cost Proportion</a:t>
            </a:r>
          </a:p>
        </p:txBody>
      </p:sp>
      <p:sp>
        <p:nvSpPr>
          <p:cNvPr id="27" name="标题 1">
            <a:extLst>
              <a:ext uri="{FF2B5EF4-FFF2-40B4-BE49-F238E27FC236}">
                <a16:creationId xmlns:a16="http://schemas.microsoft.com/office/drawing/2014/main" id="{166092B4-FB99-12ED-D065-D47312D8FB7B}"/>
              </a:ext>
            </a:extLst>
          </p:cNvPr>
          <p:cNvSpPr txBox="1"/>
          <p:nvPr/>
        </p:nvSpPr>
        <p:spPr>
          <a:xfrm>
            <a:off x="622171" y="2693578"/>
            <a:ext cx="6903495" cy="466153"/>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quality cost as a proportion of revenue decreased to 1.8%, a 0.6 - percentage - point reduction, indicating that the company's quality management has achieved good results.</a:t>
            </a:r>
          </a:p>
        </p:txBody>
      </p:sp>
      <p:sp>
        <p:nvSpPr>
          <p:cNvPr id="28" name="Rectangle: Rounded Corners 20">
            <a:extLst>
              <a:ext uri="{FF2B5EF4-FFF2-40B4-BE49-F238E27FC236}">
                <a16:creationId xmlns:a16="http://schemas.microsoft.com/office/drawing/2014/main" id="{9DE6B954-359A-8BB1-E66A-A5FE69213B0A}"/>
              </a:ext>
            </a:extLst>
          </p:cNvPr>
          <p:cNvSpPr/>
          <p:nvPr/>
        </p:nvSpPr>
        <p:spPr>
          <a:xfrm>
            <a:off x="740417" y="3298223"/>
            <a:ext cx="5668224" cy="1381950"/>
          </a:xfrm>
          <a:prstGeom prst="roundRect">
            <a:avLst>
              <a:gd name="adj" fmla="val 6171"/>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35" name="Rectangle: Rounded Corners 20">
            <a:extLst>
              <a:ext uri="{FF2B5EF4-FFF2-40B4-BE49-F238E27FC236}">
                <a16:creationId xmlns:a16="http://schemas.microsoft.com/office/drawing/2014/main" id="{2070CF72-FFDA-663F-129B-EFECDB24A824}"/>
              </a:ext>
            </a:extLst>
          </p:cNvPr>
          <p:cNvSpPr/>
          <p:nvPr/>
        </p:nvSpPr>
        <p:spPr>
          <a:xfrm>
            <a:off x="740417" y="4930264"/>
            <a:ext cx="5668224" cy="1381950"/>
          </a:xfrm>
          <a:prstGeom prst="roundRect">
            <a:avLst>
              <a:gd name="adj" fmla="val 6171"/>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31" name="组合 30">
            <a:extLst>
              <a:ext uri="{FF2B5EF4-FFF2-40B4-BE49-F238E27FC236}">
                <a16:creationId xmlns:a16="http://schemas.microsoft.com/office/drawing/2014/main" id="{C2D4007D-F620-57CA-955B-BC900BAB930F}"/>
              </a:ext>
            </a:extLst>
          </p:cNvPr>
          <p:cNvGrpSpPr/>
          <p:nvPr/>
        </p:nvGrpSpPr>
        <p:grpSpPr>
          <a:xfrm>
            <a:off x="952126" y="3468693"/>
            <a:ext cx="5244806" cy="1049363"/>
            <a:chOff x="1039603" y="3416081"/>
            <a:chExt cx="5244806" cy="1049363"/>
          </a:xfrm>
        </p:grpSpPr>
        <p:sp>
          <p:nvSpPr>
            <p:cNvPr id="29" name="文本框 28">
              <a:extLst>
                <a:ext uri="{FF2B5EF4-FFF2-40B4-BE49-F238E27FC236}">
                  <a16:creationId xmlns:a16="http://schemas.microsoft.com/office/drawing/2014/main" id="{BA6DB8CE-485B-99B1-5911-9EF45A79BA96}"/>
                </a:ext>
              </a:extLst>
            </p:cNvPr>
            <p:cNvSpPr txBox="1"/>
            <p:nvPr/>
          </p:nvSpPr>
          <p:spPr>
            <a:xfrm>
              <a:off x="1041388" y="3416081"/>
              <a:ext cx="4138264"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External Loss Reduction</a:t>
              </a:r>
            </a:p>
          </p:txBody>
        </p:sp>
        <p:sp>
          <p:nvSpPr>
            <p:cNvPr id="30" name="标题 1">
              <a:extLst>
                <a:ext uri="{FF2B5EF4-FFF2-40B4-BE49-F238E27FC236}">
                  <a16:creationId xmlns:a16="http://schemas.microsoft.com/office/drawing/2014/main" id="{5618D29E-99BD-CB4E-D542-7DC0CF279229}"/>
                </a:ext>
              </a:extLst>
            </p:cNvPr>
            <p:cNvSpPr txBox="1"/>
            <p:nvPr/>
          </p:nvSpPr>
          <p:spPr>
            <a:xfrm>
              <a:off x="1039603" y="3750248"/>
              <a:ext cx="5244806" cy="715196"/>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solidFill>
                    <a:schemeClr val="bg1"/>
                  </a:solidFill>
                </a:rPr>
                <a:t>External losses decreased by 30%, and the defective rate of key processes was 180 ppm, meeting the target of less than 200 ppm, which reflects the improvement of product quality.</a:t>
              </a:r>
            </a:p>
          </p:txBody>
        </p:sp>
      </p:grpSp>
      <p:grpSp>
        <p:nvGrpSpPr>
          <p:cNvPr id="36" name="组合 35">
            <a:extLst>
              <a:ext uri="{FF2B5EF4-FFF2-40B4-BE49-F238E27FC236}">
                <a16:creationId xmlns:a16="http://schemas.microsoft.com/office/drawing/2014/main" id="{576A731A-F39F-452D-AC84-1467F856B29D}"/>
              </a:ext>
            </a:extLst>
          </p:cNvPr>
          <p:cNvGrpSpPr/>
          <p:nvPr/>
        </p:nvGrpSpPr>
        <p:grpSpPr>
          <a:xfrm>
            <a:off x="952126" y="5096558"/>
            <a:ext cx="5244806" cy="1049363"/>
            <a:chOff x="1039603" y="3416081"/>
            <a:chExt cx="5244806" cy="1049363"/>
          </a:xfrm>
        </p:grpSpPr>
        <p:sp>
          <p:nvSpPr>
            <p:cNvPr id="37" name="文本框 36">
              <a:extLst>
                <a:ext uri="{FF2B5EF4-FFF2-40B4-BE49-F238E27FC236}">
                  <a16:creationId xmlns:a16="http://schemas.microsoft.com/office/drawing/2014/main" id="{4A5F6928-DEBB-D849-FB9F-54C7D85A905F}"/>
                </a:ext>
              </a:extLst>
            </p:cNvPr>
            <p:cNvSpPr txBox="1"/>
            <p:nvPr/>
          </p:nvSpPr>
          <p:spPr>
            <a:xfrm>
              <a:off x="1041388" y="3416081"/>
              <a:ext cx="4320080"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Process Quality Improvement</a:t>
              </a:r>
            </a:p>
          </p:txBody>
        </p:sp>
        <p:sp>
          <p:nvSpPr>
            <p:cNvPr id="38" name="标题 1">
              <a:extLst>
                <a:ext uri="{FF2B5EF4-FFF2-40B4-BE49-F238E27FC236}">
                  <a16:creationId xmlns:a16="http://schemas.microsoft.com/office/drawing/2014/main" id="{AB8C78CB-C4C4-76A2-355D-B15F6AADAFCF}"/>
                </a:ext>
              </a:extLst>
            </p:cNvPr>
            <p:cNvSpPr txBox="1"/>
            <p:nvPr/>
          </p:nvSpPr>
          <p:spPr>
            <a:xfrm>
              <a:off x="1039603" y="3750248"/>
              <a:ext cx="5244806" cy="715196"/>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t>The reduction in quality costs and external losses is mainly due to the improvement of process quality, which enhances the company's market competitiveness.</a:t>
              </a:r>
            </a:p>
          </p:txBody>
        </p:sp>
      </p:grpSp>
    </p:spTree>
    <p:extLst>
      <p:ext uri="{BB962C8B-B14F-4D97-AF65-F5344CB8AC3E}">
        <p14:creationId xmlns:p14="http://schemas.microsoft.com/office/powerpoint/2010/main" val="2365644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CEB6F8-8CFE-3790-24B5-E41A68D39693}"/>
            </a:ext>
          </a:extLst>
        </p:cNvPr>
        <p:cNvGrpSpPr/>
        <p:nvPr/>
      </p:nvGrpSpPr>
      <p:grpSpPr>
        <a:xfrm>
          <a:off x="0" y="0"/>
          <a:ext cx="0" cy="0"/>
          <a:chOff x="0" y="0"/>
          <a:chExt cx="0" cy="0"/>
        </a:xfrm>
      </p:grpSpPr>
      <p:pic>
        <p:nvPicPr>
          <p:cNvPr id="7" name="图片 6" descr="屏幕上有字&#10;&#10;AI 生成的内容可能不正确。">
            <a:extLst>
              <a:ext uri="{FF2B5EF4-FFF2-40B4-BE49-F238E27FC236}">
                <a16:creationId xmlns:a16="http://schemas.microsoft.com/office/drawing/2014/main" id="{ABF31D97-EDE0-2BD8-8D71-9F1A87F069E4}"/>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t="15625"/>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任意多边形: 形状 7">
            <a:extLst>
              <a:ext uri="{FF2B5EF4-FFF2-40B4-BE49-F238E27FC236}">
                <a16:creationId xmlns:a16="http://schemas.microsoft.com/office/drawing/2014/main" id="{BC1938C3-DE1F-7E40-B922-7B63F3946DBE}"/>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9" name="组合 8">
            <a:extLst>
              <a:ext uri="{FF2B5EF4-FFF2-40B4-BE49-F238E27FC236}">
                <a16:creationId xmlns:a16="http://schemas.microsoft.com/office/drawing/2014/main" id="{7384B1E6-D6CB-961E-80EA-6BF483CCBB84}"/>
              </a:ext>
            </a:extLst>
          </p:cNvPr>
          <p:cNvGrpSpPr/>
          <p:nvPr/>
        </p:nvGrpSpPr>
        <p:grpSpPr>
          <a:xfrm flipH="1">
            <a:off x="0" y="0"/>
            <a:ext cx="6871845" cy="1237616"/>
            <a:chOff x="5320156" y="0"/>
            <a:chExt cx="6871845" cy="1237616"/>
          </a:xfrm>
        </p:grpSpPr>
        <p:sp>
          <p:nvSpPr>
            <p:cNvPr id="10" name="任意多边形: 形状 9">
              <a:extLst>
                <a:ext uri="{FF2B5EF4-FFF2-40B4-BE49-F238E27FC236}">
                  <a16:creationId xmlns:a16="http://schemas.microsoft.com/office/drawing/2014/main" id="{91D15927-CC19-3AAF-8EB7-AA535D7902AD}"/>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任意多边形: 形状 10">
              <a:extLst>
                <a:ext uri="{FF2B5EF4-FFF2-40B4-BE49-F238E27FC236}">
                  <a16:creationId xmlns:a16="http://schemas.microsoft.com/office/drawing/2014/main" id="{7E370103-BCF0-4BC3-FCE4-432CFFA559A5}"/>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12" name="组合 11">
            <a:extLst>
              <a:ext uri="{FF2B5EF4-FFF2-40B4-BE49-F238E27FC236}">
                <a16:creationId xmlns:a16="http://schemas.microsoft.com/office/drawing/2014/main" id="{87929EEB-FA57-F052-7A1F-CE02A5C2337D}"/>
              </a:ext>
            </a:extLst>
          </p:cNvPr>
          <p:cNvGrpSpPr/>
          <p:nvPr/>
        </p:nvGrpSpPr>
        <p:grpSpPr>
          <a:xfrm>
            <a:off x="731838" y="549275"/>
            <a:ext cx="1440016" cy="271796"/>
            <a:chOff x="800458" y="692150"/>
            <a:chExt cx="1440016" cy="271796"/>
          </a:xfrm>
        </p:grpSpPr>
        <p:sp>
          <p:nvSpPr>
            <p:cNvPr id="13" name="文本框 12">
              <a:extLst>
                <a:ext uri="{FF2B5EF4-FFF2-40B4-BE49-F238E27FC236}">
                  <a16:creationId xmlns:a16="http://schemas.microsoft.com/office/drawing/2014/main" id="{A159F051-3DE1-BFE9-37AE-8E5FF1266484}"/>
                </a:ext>
              </a:extLst>
            </p:cNvPr>
            <p:cNvSpPr txBox="1"/>
            <p:nvPr/>
          </p:nvSpPr>
          <p:spPr>
            <a:xfrm>
              <a:off x="800458" y="701090"/>
              <a:ext cx="1440016" cy="253916"/>
            </a:xfrm>
            <a:prstGeom prst="rect">
              <a:avLst/>
            </a:prstGeom>
            <a:noFill/>
          </p:spPr>
          <p:txBody>
            <a:bodyPr wrap="square">
              <a:spAutoFit/>
            </a:bodyPr>
            <a:lstStyle/>
            <a:p>
              <a:pPr algn="ctr"/>
              <a:r>
                <a:rPr lang="en-US" altLang="zh-CN" sz="1050" dirty="0">
                  <a:solidFill>
                    <a:schemeClr val="bg1"/>
                  </a:solidFill>
                  <a:latin typeface="+mj-ea"/>
                  <a:ea typeface="+mj-ea"/>
                </a:rPr>
                <a:t>About our</a:t>
              </a:r>
              <a:endParaRPr lang="zh-CN" altLang="en-US" sz="1050" dirty="0">
                <a:solidFill>
                  <a:schemeClr val="bg1"/>
                </a:solidFill>
                <a:latin typeface="+mj-ea"/>
                <a:ea typeface="+mj-ea"/>
              </a:endParaRPr>
            </a:p>
          </p:txBody>
        </p:sp>
        <p:sp>
          <p:nvSpPr>
            <p:cNvPr id="14" name="矩形: 圆角 13">
              <a:extLst>
                <a:ext uri="{FF2B5EF4-FFF2-40B4-BE49-F238E27FC236}">
                  <a16:creationId xmlns:a16="http://schemas.microsoft.com/office/drawing/2014/main" id="{763BC32A-D55B-EE9C-CE37-ACDFF1DA11F2}"/>
                </a:ext>
              </a:extLst>
            </p:cNvPr>
            <p:cNvSpPr/>
            <p:nvPr/>
          </p:nvSpPr>
          <p:spPr>
            <a:xfrm>
              <a:off x="809266" y="692150"/>
              <a:ext cx="1422400"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标题 1">
            <a:extLst>
              <a:ext uri="{FF2B5EF4-FFF2-40B4-BE49-F238E27FC236}">
                <a16:creationId xmlns:a16="http://schemas.microsoft.com/office/drawing/2014/main" id="{34672BA1-A8E0-FF16-8188-8D7FC2796942}"/>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A305E944-C8AE-949E-F9EF-3B45932EADD6}"/>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7" name="标题 1">
            <a:extLst>
              <a:ext uri="{FF2B5EF4-FFF2-40B4-BE49-F238E27FC236}">
                <a16:creationId xmlns:a16="http://schemas.microsoft.com/office/drawing/2014/main" id="{ED7CCB5E-4FA2-5CBE-A547-F22086B67924}"/>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8" name="标题 1">
            <a:extLst>
              <a:ext uri="{FF2B5EF4-FFF2-40B4-BE49-F238E27FC236}">
                <a16:creationId xmlns:a16="http://schemas.microsoft.com/office/drawing/2014/main" id="{105870BE-DDD1-C17D-DCB3-F0176BE0A553}"/>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grpSp>
        <p:nvGrpSpPr>
          <p:cNvPr id="35" name="组合 34">
            <a:extLst>
              <a:ext uri="{FF2B5EF4-FFF2-40B4-BE49-F238E27FC236}">
                <a16:creationId xmlns:a16="http://schemas.microsoft.com/office/drawing/2014/main" id="{AE36E45D-5756-3BED-8BD2-F7D0ABAE3516}"/>
              </a:ext>
            </a:extLst>
          </p:cNvPr>
          <p:cNvGrpSpPr/>
          <p:nvPr/>
        </p:nvGrpSpPr>
        <p:grpSpPr>
          <a:xfrm>
            <a:off x="1193994" y="2030761"/>
            <a:ext cx="3432464" cy="3432464"/>
            <a:chOff x="1193994" y="2226220"/>
            <a:chExt cx="3432464" cy="3432464"/>
          </a:xfrm>
        </p:grpSpPr>
        <p:sp>
          <p:nvSpPr>
            <p:cNvPr id="22" name="椭圆 21">
              <a:extLst>
                <a:ext uri="{FF2B5EF4-FFF2-40B4-BE49-F238E27FC236}">
                  <a16:creationId xmlns:a16="http://schemas.microsoft.com/office/drawing/2014/main" id="{8A475D0B-230C-9E95-21D0-CC2AAC3D78C6}"/>
                </a:ext>
              </a:extLst>
            </p:cNvPr>
            <p:cNvSpPr/>
            <p:nvPr/>
          </p:nvSpPr>
          <p:spPr>
            <a:xfrm rot="18669347">
              <a:off x="1193994" y="2226220"/>
              <a:ext cx="3432464" cy="3432464"/>
            </a:xfrm>
            <a:prstGeom prst="roundRect">
              <a:avLst/>
            </a:prstGeom>
            <a:gradFill flip="none" rotWithShape="1">
              <a:gsLst>
                <a:gs pos="0">
                  <a:schemeClr val="accent1">
                    <a:alpha val="64000"/>
                  </a:schemeClr>
                </a:gs>
                <a:gs pos="73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椭圆 22">
              <a:extLst>
                <a:ext uri="{FF2B5EF4-FFF2-40B4-BE49-F238E27FC236}">
                  <a16:creationId xmlns:a16="http://schemas.microsoft.com/office/drawing/2014/main" id="{D3464CAB-3C27-8D7C-7805-400CE6993F07}"/>
                </a:ext>
              </a:extLst>
            </p:cNvPr>
            <p:cNvSpPr/>
            <p:nvPr/>
          </p:nvSpPr>
          <p:spPr>
            <a:xfrm rot="14400000">
              <a:off x="1214576" y="2246802"/>
              <a:ext cx="3391300" cy="3391300"/>
            </a:xfrm>
            <a:prstGeom prst="roundRect">
              <a:avLst/>
            </a:prstGeom>
            <a:gradFill flip="none" rotWithShape="1">
              <a:gsLst>
                <a:gs pos="0">
                  <a:schemeClr val="accent2">
                    <a:alpha val="64000"/>
                  </a:schemeClr>
                </a:gs>
                <a:gs pos="73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9" name="组合 28">
            <a:extLst>
              <a:ext uri="{FF2B5EF4-FFF2-40B4-BE49-F238E27FC236}">
                <a16:creationId xmlns:a16="http://schemas.microsoft.com/office/drawing/2014/main" id="{6E1331D7-E7DB-DF6C-99D0-127B0D746AE0}"/>
              </a:ext>
            </a:extLst>
          </p:cNvPr>
          <p:cNvGrpSpPr/>
          <p:nvPr/>
        </p:nvGrpSpPr>
        <p:grpSpPr>
          <a:xfrm>
            <a:off x="1800092" y="2842284"/>
            <a:ext cx="2220268" cy="1809419"/>
            <a:chOff x="2163047" y="2842283"/>
            <a:chExt cx="2220268" cy="1809419"/>
          </a:xfrm>
        </p:grpSpPr>
        <p:sp>
          <p:nvSpPr>
            <p:cNvPr id="26" name="文本框 25">
              <a:extLst>
                <a:ext uri="{FF2B5EF4-FFF2-40B4-BE49-F238E27FC236}">
                  <a16:creationId xmlns:a16="http://schemas.microsoft.com/office/drawing/2014/main" id="{D06EC0C9-66F3-D2BF-84DD-362D50008DC9}"/>
                </a:ext>
              </a:extLst>
            </p:cNvPr>
            <p:cNvSpPr txBox="1"/>
            <p:nvPr/>
          </p:nvSpPr>
          <p:spPr>
            <a:xfrm>
              <a:off x="2163047" y="4005371"/>
              <a:ext cx="2220268" cy="646331"/>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r>
                <a:rPr lang="en-US" altLang="zh-CN" sz="3600"/>
                <a:t>PART</a:t>
              </a:r>
              <a:endParaRPr lang="zh-CN" altLang="en-US" sz="3600" dirty="0"/>
            </a:p>
          </p:txBody>
        </p:sp>
        <p:sp>
          <p:nvSpPr>
            <p:cNvPr id="27" name="文本框 26">
              <a:extLst>
                <a:ext uri="{FF2B5EF4-FFF2-40B4-BE49-F238E27FC236}">
                  <a16:creationId xmlns:a16="http://schemas.microsoft.com/office/drawing/2014/main" id="{6A063F61-AB8C-9AF1-98D0-7CC88E923619}"/>
                </a:ext>
              </a:extLst>
            </p:cNvPr>
            <p:cNvSpPr txBox="1"/>
            <p:nvPr/>
          </p:nvSpPr>
          <p:spPr>
            <a:xfrm>
              <a:off x="2163047" y="2842283"/>
              <a:ext cx="2220268" cy="1323439"/>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r>
                <a:rPr lang="en-US" altLang="zh-CN" sz="8000"/>
                <a:t>04</a:t>
              </a:r>
              <a:endParaRPr lang="zh-CN" altLang="en-US" sz="8000" dirty="0"/>
            </a:p>
          </p:txBody>
        </p:sp>
      </p:grpSp>
      <p:grpSp>
        <p:nvGrpSpPr>
          <p:cNvPr id="34" name="组合 33">
            <a:extLst>
              <a:ext uri="{FF2B5EF4-FFF2-40B4-BE49-F238E27FC236}">
                <a16:creationId xmlns:a16="http://schemas.microsoft.com/office/drawing/2014/main" id="{36A421EA-A73F-46A5-2C5E-72665D112200}"/>
              </a:ext>
            </a:extLst>
          </p:cNvPr>
          <p:cNvGrpSpPr/>
          <p:nvPr/>
        </p:nvGrpSpPr>
        <p:grpSpPr>
          <a:xfrm>
            <a:off x="4428867" y="2943687"/>
            <a:ext cx="6921760" cy="1606613"/>
            <a:chOff x="4247254" y="3037743"/>
            <a:chExt cx="6921760" cy="1606613"/>
          </a:xfrm>
        </p:grpSpPr>
        <p:cxnSp>
          <p:nvCxnSpPr>
            <p:cNvPr id="31" name="直接连接符 30">
              <a:extLst>
                <a:ext uri="{FF2B5EF4-FFF2-40B4-BE49-F238E27FC236}">
                  <a16:creationId xmlns:a16="http://schemas.microsoft.com/office/drawing/2014/main" id="{62B22F0F-BF5C-34CB-B311-8C0CF7DA165D}"/>
                </a:ext>
              </a:extLst>
            </p:cNvPr>
            <p:cNvCxnSpPr>
              <a:cxnSpLocks/>
            </p:cNvCxnSpPr>
            <p:nvPr/>
          </p:nvCxnSpPr>
          <p:spPr>
            <a:xfrm>
              <a:off x="4407315" y="4484009"/>
              <a:ext cx="6761699" cy="0"/>
            </a:xfrm>
            <a:prstGeom prst="line">
              <a:avLst/>
            </a:prstGeom>
            <a:noFill/>
            <a:ln w="6350">
              <a:gradFill flip="none" rotWithShape="1">
                <a:gsLst>
                  <a:gs pos="0">
                    <a:schemeClr val="bg1"/>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sp>
          <p:nvSpPr>
            <p:cNvPr id="33" name="矩形: 圆角 32">
              <a:extLst>
                <a:ext uri="{FF2B5EF4-FFF2-40B4-BE49-F238E27FC236}">
                  <a16:creationId xmlns:a16="http://schemas.microsoft.com/office/drawing/2014/main" id="{F3236DE1-5DE1-70CC-6019-075507A35331}"/>
                </a:ext>
              </a:extLst>
            </p:cNvPr>
            <p:cNvSpPr/>
            <p:nvPr/>
          </p:nvSpPr>
          <p:spPr>
            <a:xfrm>
              <a:off x="4318415" y="4484009"/>
              <a:ext cx="5083406" cy="160347"/>
            </a:xfrm>
            <a:prstGeom prst="roundRect">
              <a:avLst>
                <a:gd name="adj" fmla="val 50000"/>
              </a:avLst>
            </a:prstGeom>
            <a:gradFill>
              <a:gsLst>
                <a:gs pos="0">
                  <a:schemeClr val="accent2"/>
                </a:gs>
                <a:gs pos="100000">
                  <a:schemeClr val="accent2">
                    <a:lumMod val="50000"/>
                    <a:alpha val="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B37B4D2F-41D8-0622-498A-8F8D2469FAFD}"/>
                </a:ext>
              </a:extLst>
            </p:cNvPr>
            <p:cNvSpPr txBox="1"/>
            <p:nvPr/>
          </p:nvSpPr>
          <p:spPr>
            <a:xfrm>
              <a:off x="4247254" y="3037743"/>
              <a:ext cx="6239198" cy="1288686"/>
            </a:xfrm>
            <a:prstGeom prst="rect">
              <a:avLst/>
            </a:prstGeom>
            <a:noFill/>
          </p:spPr>
          <p:txBody>
            <a:bodyPr wrap="square" rtlCol="0">
              <a:spAutoFit/>
            </a:bodyPr>
            <a:lstStyle/>
            <a:p>
              <a:pPr>
                <a:lnSpc>
                  <a:spcPct val="125000"/>
                </a:lnSpc>
              </a:pPr>
              <a:r>
                <a:rPr lang="en-US" altLang="zh-CN" sz="3200">
                  <a:solidFill>
                    <a:schemeClr val="bg1"/>
                  </a:solidFill>
                  <a:effectLst>
                    <a:outerShdw blurRad="50800" dist="38100" dir="2700000" algn="tl" rotWithShape="0">
                      <a:prstClr val="black">
                        <a:alpha val="40000"/>
                      </a:prstClr>
                    </a:outerShdw>
                  </a:effectLst>
                  <a:latin typeface="+mj-ea"/>
                  <a:ea typeface="+mj-ea"/>
                </a:rPr>
                <a:t>Q4 Management Action Plan (with Timeline)</a:t>
              </a:r>
            </a:p>
          </p:txBody>
        </p:sp>
      </p:grpSp>
      <p:grpSp>
        <p:nvGrpSpPr>
          <p:cNvPr id="37" name="组合 36">
            <a:extLst>
              <a:ext uri="{FF2B5EF4-FFF2-40B4-BE49-F238E27FC236}">
                <a16:creationId xmlns:a16="http://schemas.microsoft.com/office/drawing/2014/main" id="{2EC7FC28-9102-FD7D-092B-2384C5071517}"/>
              </a:ext>
            </a:extLst>
          </p:cNvPr>
          <p:cNvGrpSpPr/>
          <p:nvPr/>
        </p:nvGrpSpPr>
        <p:grpSpPr>
          <a:xfrm flipV="1">
            <a:off x="5320155" y="5620384"/>
            <a:ext cx="6871845" cy="1237616"/>
            <a:chOff x="5320156" y="0"/>
            <a:chExt cx="6871845" cy="1237616"/>
          </a:xfrm>
        </p:grpSpPr>
        <p:sp>
          <p:nvSpPr>
            <p:cNvPr id="38" name="任意多边形: 形状 37">
              <a:extLst>
                <a:ext uri="{FF2B5EF4-FFF2-40B4-BE49-F238E27FC236}">
                  <a16:creationId xmlns:a16="http://schemas.microsoft.com/office/drawing/2014/main" id="{84181EF7-B416-E83A-DB3D-E8294430326A}"/>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任意多边形: 形状 38">
              <a:extLst>
                <a:ext uri="{FF2B5EF4-FFF2-40B4-BE49-F238E27FC236}">
                  <a16:creationId xmlns:a16="http://schemas.microsoft.com/office/drawing/2014/main" id="{828CDA9A-A4D7-003F-6B33-4C5B233F8353}"/>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Tree>
    <p:extLst>
      <p:ext uri="{BB962C8B-B14F-4D97-AF65-F5344CB8AC3E}">
        <p14:creationId xmlns:p14="http://schemas.microsoft.com/office/powerpoint/2010/main" val="11984691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8C9A25-3B8A-9051-1931-C9246FE0C6D3}"/>
            </a:ext>
          </a:extLst>
        </p:cNvPr>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9FD1B56E-4D9C-094F-B80C-BFFD159D801B}"/>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56F63920-52BD-955D-15DD-D634588D59A7}"/>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70D0172C-31DB-ACDF-2811-C1F2F18926E3}"/>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8E5EB128-6C9F-7C6C-6F1B-78FE6DC09492}"/>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75FBE33D-CE38-1E3D-2114-BBE2B3448796}"/>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950210AB-58C6-CCC9-712B-B6227ECEBD76}"/>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DD684CA8-DCB1-49EF-662C-3259C4256B6C}"/>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8B66E0FB-E153-BE6E-ABAD-E7B36E203CA6}"/>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C5226E3F-B84E-1B36-2DF4-59FEC8B95BD1}"/>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FB8243B4-6249-4C3B-974D-3BA7C6DD521B}"/>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F12ED0C5-A0D4-FFC3-E96B-976A8A1776B7}"/>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09CFF45C-FD30-5EB3-4922-82974C782B97}"/>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F0E8355D-0774-6C56-B0BB-D93DA8A060B1}"/>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DF971227-AC63-5D6E-1F99-321D66DF77C2}"/>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D3A70D30-92B3-A30C-03AC-434A2ED28198}"/>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Q4 MANAGEMENT ACTION PLAN (WITH TIMELINE)</a:t>
            </a:r>
          </a:p>
        </p:txBody>
      </p:sp>
      <p:grpSp>
        <p:nvGrpSpPr>
          <p:cNvPr id="39" name="组合 38">
            <a:extLst>
              <a:ext uri="{FF2B5EF4-FFF2-40B4-BE49-F238E27FC236}">
                <a16:creationId xmlns:a16="http://schemas.microsoft.com/office/drawing/2014/main" id="{5E377E20-7492-D939-7532-CE3231CBEF0A}"/>
              </a:ext>
            </a:extLst>
          </p:cNvPr>
          <p:cNvGrpSpPr/>
          <p:nvPr/>
        </p:nvGrpSpPr>
        <p:grpSpPr>
          <a:xfrm>
            <a:off x="1104647" y="2436871"/>
            <a:ext cx="4145430" cy="3700858"/>
            <a:chOff x="1592037" y="1840412"/>
            <a:chExt cx="3269388" cy="2918766"/>
          </a:xfrm>
        </p:grpSpPr>
        <p:sp>
          <p:nvSpPr>
            <p:cNvPr id="9" name="Oval 106">
              <a:extLst>
                <a:ext uri="{FF2B5EF4-FFF2-40B4-BE49-F238E27FC236}">
                  <a16:creationId xmlns:a16="http://schemas.microsoft.com/office/drawing/2014/main" id="{FC71AE7A-C610-F2E8-C5F6-88C5D62EA8E4}"/>
                </a:ext>
              </a:extLst>
            </p:cNvPr>
            <p:cNvSpPr/>
            <p:nvPr/>
          </p:nvSpPr>
          <p:spPr>
            <a:xfrm>
              <a:off x="1831658" y="4020340"/>
              <a:ext cx="738838" cy="738838"/>
            </a:xfrm>
            <a:prstGeom prst="ellipse">
              <a:avLst/>
            </a:prstGeom>
            <a:solidFill>
              <a:schemeClr val="accent3">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07">
              <a:extLst>
                <a:ext uri="{FF2B5EF4-FFF2-40B4-BE49-F238E27FC236}">
                  <a16:creationId xmlns:a16="http://schemas.microsoft.com/office/drawing/2014/main" id="{D532190E-29CB-B323-14ED-34719FA2EDC5}"/>
                </a:ext>
              </a:extLst>
            </p:cNvPr>
            <p:cNvSpPr/>
            <p:nvPr/>
          </p:nvSpPr>
          <p:spPr>
            <a:xfrm>
              <a:off x="2108905" y="3017078"/>
              <a:ext cx="847926" cy="84792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08">
              <a:extLst>
                <a:ext uri="{FF2B5EF4-FFF2-40B4-BE49-F238E27FC236}">
                  <a16:creationId xmlns:a16="http://schemas.microsoft.com/office/drawing/2014/main" id="{12096420-3F51-85AF-2CD6-70A55732E7E4}"/>
                </a:ext>
              </a:extLst>
            </p:cNvPr>
            <p:cNvSpPr/>
            <p:nvPr/>
          </p:nvSpPr>
          <p:spPr>
            <a:xfrm>
              <a:off x="1592037" y="1840412"/>
              <a:ext cx="1064283" cy="106428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Elbow Connector 141">
              <a:extLst>
                <a:ext uri="{FF2B5EF4-FFF2-40B4-BE49-F238E27FC236}">
                  <a16:creationId xmlns:a16="http://schemas.microsoft.com/office/drawing/2014/main" id="{64D8749D-76F5-D6DC-3434-9D55DD3D2B84}"/>
                </a:ext>
              </a:extLst>
            </p:cNvPr>
            <p:cNvCxnSpPr/>
            <p:nvPr/>
          </p:nvCxnSpPr>
          <p:spPr>
            <a:xfrm flipV="1">
              <a:off x="2656321" y="2178577"/>
              <a:ext cx="1669809" cy="213826"/>
            </a:xfrm>
            <a:prstGeom prst="bentConnector3">
              <a:avLst>
                <a:gd name="adj1" fmla="val 39731"/>
              </a:avLst>
            </a:prstGeom>
            <a:ln w="19050" cmpd="sng">
              <a:solidFill>
                <a:schemeClr val="bg1">
                  <a:lumMod val="8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25" name="Elbow Connector 143">
              <a:extLst>
                <a:ext uri="{FF2B5EF4-FFF2-40B4-BE49-F238E27FC236}">
                  <a16:creationId xmlns:a16="http://schemas.microsoft.com/office/drawing/2014/main" id="{7E8BFA53-BF62-692F-67AC-208E12685CCA}"/>
                </a:ext>
              </a:extLst>
            </p:cNvPr>
            <p:cNvCxnSpPr/>
            <p:nvPr/>
          </p:nvCxnSpPr>
          <p:spPr>
            <a:xfrm flipV="1">
              <a:off x="2959923" y="2980416"/>
              <a:ext cx="1366208" cy="481104"/>
            </a:xfrm>
            <a:prstGeom prst="bentConnector3">
              <a:avLst>
                <a:gd name="adj1" fmla="val 34807"/>
              </a:avLst>
            </a:prstGeom>
            <a:ln w="19050" cmpd="sng">
              <a:solidFill>
                <a:schemeClr val="bg1">
                  <a:lumMod val="8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27" name="Elbow Connector 168">
              <a:extLst>
                <a:ext uri="{FF2B5EF4-FFF2-40B4-BE49-F238E27FC236}">
                  <a16:creationId xmlns:a16="http://schemas.microsoft.com/office/drawing/2014/main" id="{F4D5B027-5C54-E7EE-03CC-70C9F30CDF4C}"/>
                </a:ext>
              </a:extLst>
            </p:cNvPr>
            <p:cNvCxnSpPr/>
            <p:nvPr/>
          </p:nvCxnSpPr>
          <p:spPr>
            <a:xfrm flipV="1">
              <a:off x="2555120" y="3728799"/>
              <a:ext cx="1771010" cy="694928"/>
            </a:xfrm>
            <a:prstGeom prst="bentConnector3">
              <a:avLst>
                <a:gd name="adj1" fmla="val 56624"/>
              </a:avLst>
            </a:prstGeom>
            <a:ln w="19050" cmpd="sng">
              <a:solidFill>
                <a:schemeClr val="bg1">
                  <a:lumMod val="85000"/>
                </a:schemeClr>
              </a:solidFill>
              <a:prstDash val="solid"/>
              <a:headEnd type="oval"/>
              <a:tailEnd type="oval"/>
            </a:ln>
          </p:spPr>
          <p:style>
            <a:lnRef idx="1">
              <a:schemeClr val="accent1"/>
            </a:lnRef>
            <a:fillRef idx="0">
              <a:schemeClr val="accent1"/>
            </a:fillRef>
            <a:effectRef idx="0">
              <a:schemeClr val="accent1"/>
            </a:effectRef>
            <a:fontRef idx="minor">
              <a:schemeClr val="tx1"/>
            </a:fontRef>
          </p:style>
        </p:cxnSp>
        <p:sp>
          <p:nvSpPr>
            <p:cNvPr id="28" name="Rectangle 195">
              <a:extLst>
                <a:ext uri="{FF2B5EF4-FFF2-40B4-BE49-F238E27FC236}">
                  <a16:creationId xmlns:a16="http://schemas.microsoft.com/office/drawing/2014/main" id="{085922A9-7903-EB44-A7FE-AAF5E5C59A86}"/>
                </a:ext>
              </a:extLst>
            </p:cNvPr>
            <p:cNvSpPr/>
            <p:nvPr/>
          </p:nvSpPr>
          <p:spPr>
            <a:xfrm>
              <a:off x="3925370" y="3444763"/>
              <a:ext cx="371688" cy="218462"/>
            </a:xfrm>
            <a:prstGeom prst="rect">
              <a:avLst/>
            </a:prstGeom>
          </p:spPr>
          <p:txBody>
            <a:bodyPr wrap="none" lIns="0" tIns="0" rIns="0" bIns="0" anchor="ctr">
              <a:spAutoFit/>
            </a:bodyPr>
            <a:lstStyle/>
            <a:p>
              <a:pPr algn="ctr"/>
              <a:r>
                <a:rPr lang="en-US" b="1" dirty="0">
                  <a:solidFill>
                    <a:schemeClr val="accent3">
                      <a:lumMod val="50000"/>
                      <a:lumOff val="50000"/>
                    </a:schemeClr>
                  </a:solidFill>
                </a:rPr>
                <a:t>40%</a:t>
              </a:r>
            </a:p>
          </p:txBody>
        </p:sp>
        <p:sp>
          <p:nvSpPr>
            <p:cNvPr id="29" name="Rectangle 196">
              <a:extLst>
                <a:ext uri="{FF2B5EF4-FFF2-40B4-BE49-F238E27FC236}">
                  <a16:creationId xmlns:a16="http://schemas.microsoft.com/office/drawing/2014/main" id="{E3A3D12C-5857-1415-7B22-424F82A1D2C9}"/>
                </a:ext>
              </a:extLst>
            </p:cNvPr>
            <p:cNvSpPr/>
            <p:nvPr/>
          </p:nvSpPr>
          <p:spPr>
            <a:xfrm>
              <a:off x="3893205" y="2665562"/>
              <a:ext cx="436017" cy="276999"/>
            </a:xfrm>
            <a:prstGeom prst="rect">
              <a:avLst/>
            </a:prstGeom>
          </p:spPr>
          <p:txBody>
            <a:bodyPr wrap="none" lIns="0" tIns="0" rIns="0" bIns="0" anchor="ctr">
              <a:spAutoFit/>
            </a:bodyPr>
            <a:lstStyle/>
            <a:p>
              <a:pPr algn="ctr"/>
              <a:r>
                <a:rPr lang="en-US" b="1" dirty="0">
                  <a:solidFill>
                    <a:schemeClr val="accent2"/>
                  </a:solidFill>
                </a:rPr>
                <a:t>60%</a:t>
              </a:r>
            </a:p>
          </p:txBody>
        </p:sp>
        <p:sp>
          <p:nvSpPr>
            <p:cNvPr id="30" name="Rectangle 197">
              <a:extLst>
                <a:ext uri="{FF2B5EF4-FFF2-40B4-BE49-F238E27FC236}">
                  <a16:creationId xmlns:a16="http://schemas.microsoft.com/office/drawing/2014/main" id="{895D5A7A-E218-0CCA-24FA-C86D0E7A1D40}"/>
                </a:ext>
              </a:extLst>
            </p:cNvPr>
            <p:cNvSpPr/>
            <p:nvPr/>
          </p:nvSpPr>
          <p:spPr>
            <a:xfrm>
              <a:off x="3893205" y="1849067"/>
              <a:ext cx="436017" cy="276999"/>
            </a:xfrm>
            <a:prstGeom prst="rect">
              <a:avLst/>
            </a:prstGeom>
          </p:spPr>
          <p:txBody>
            <a:bodyPr wrap="none" lIns="0" tIns="0" rIns="0" bIns="0" anchor="ctr">
              <a:spAutoFit/>
            </a:bodyPr>
            <a:lstStyle/>
            <a:p>
              <a:pPr algn="ctr"/>
              <a:r>
                <a:rPr lang="en-US" b="1" dirty="0">
                  <a:solidFill>
                    <a:schemeClr val="accent1"/>
                  </a:solidFill>
                </a:rPr>
                <a:t>80%</a:t>
              </a:r>
            </a:p>
          </p:txBody>
        </p:sp>
        <p:sp>
          <p:nvSpPr>
            <p:cNvPr id="31" name="Freeform 45">
              <a:extLst>
                <a:ext uri="{FF2B5EF4-FFF2-40B4-BE49-F238E27FC236}">
                  <a16:creationId xmlns:a16="http://schemas.microsoft.com/office/drawing/2014/main" id="{5F3F131A-6123-565C-4229-6B599B79055C}"/>
                </a:ext>
              </a:extLst>
            </p:cNvPr>
            <p:cNvSpPr>
              <a:spLocks noEditPoints="1"/>
            </p:cNvSpPr>
            <p:nvPr/>
          </p:nvSpPr>
          <p:spPr bwMode="auto">
            <a:xfrm>
              <a:off x="4572865" y="2036310"/>
              <a:ext cx="288560" cy="28856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Freeform 45">
              <a:extLst>
                <a:ext uri="{FF2B5EF4-FFF2-40B4-BE49-F238E27FC236}">
                  <a16:creationId xmlns:a16="http://schemas.microsoft.com/office/drawing/2014/main" id="{A49C842C-FB09-70B6-B52E-CE8E6B4DA8A6}"/>
                </a:ext>
              </a:extLst>
            </p:cNvPr>
            <p:cNvSpPr>
              <a:spLocks noEditPoints="1"/>
            </p:cNvSpPr>
            <p:nvPr/>
          </p:nvSpPr>
          <p:spPr bwMode="auto">
            <a:xfrm>
              <a:off x="4572865" y="2845780"/>
              <a:ext cx="288560" cy="28856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2"/>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Freeform 45">
              <a:extLst>
                <a:ext uri="{FF2B5EF4-FFF2-40B4-BE49-F238E27FC236}">
                  <a16:creationId xmlns:a16="http://schemas.microsoft.com/office/drawing/2014/main" id="{6526F1B9-FB2F-05C2-BFD8-107D5214D34D}"/>
                </a:ext>
              </a:extLst>
            </p:cNvPr>
            <p:cNvSpPr>
              <a:spLocks noEditPoints="1"/>
            </p:cNvSpPr>
            <p:nvPr/>
          </p:nvSpPr>
          <p:spPr bwMode="auto">
            <a:xfrm>
              <a:off x="4572865" y="3593178"/>
              <a:ext cx="288560" cy="288560"/>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accent3">
                <a:lumMod val="50000"/>
                <a:lumOff val="50000"/>
              </a:schemeClr>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Freeform 100">
              <a:extLst>
                <a:ext uri="{FF2B5EF4-FFF2-40B4-BE49-F238E27FC236}">
                  <a16:creationId xmlns:a16="http://schemas.microsoft.com/office/drawing/2014/main" id="{809A8216-8112-81A1-8E7D-B15A16508F12}"/>
                </a:ext>
              </a:extLst>
            </p:cNvPr>
            <p:cNvSpPr>
              <a:spLocks noEditPoints="1"/>
            </p:cNvSpPr>
            <p:nvPr/>
          </p:nvSpPr>
          <p:spPr bwMode="auto">
            <a:xfrm>
              <a:off x="1850604" y="2110299"/>
              <a:ext cx="547149" cy="524508"/>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7" name="Freeform 56">
              <a:extLst>
                <a:ext uri="{FF2B5EF4-FFF2-40B4-BE49-F238E27FC236}">
                  <a16:creationId xmlns:a16="http://schemas.microsoft.com/office/drawing/2014/main" id="{AD7AA2DE-4FB9-F5AE-1AC5-EBC505D1DC42}"/>
                </a:ext>
              </a:extLst>
            </p:cNvPr>
            <p:cNvSpPr>
              <a:spLocks noEditPoints="1"/>
            </p:cNvSpPr>
            <p:nvPr/>
          </p:nvSpPr>
          <p:spPr bwMode="auto">
            <a:xfrm>
              <a:off x="2295867" y="3204038"/>
              <a:ext cx="474002" cy="474002"/>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8" name="Freeform 66">
              <a:extLst>
                <a:ext uri="{FF2B5EF4-FFF2-40B4-BE49-F238E27FC236}">
                  <a16:creationId xmlns:a16="http://schemas.microsoft.com/office/drawing/2014/main" id="{9679065B-789D-51D8-5DA0-9780BC09521F}"/>
                </a:ext>
              </a:extLst>
            </p:cNvPr>
            <p:cNvSpPr>
              <a:spLocks noEditPoints="1"/>
            </p:cNvSpPr>
            <p:nvPr/>
          </p:nvSpPr>
          <p:spPr bwMode="auto">
            <a:xfrm>
              <a:off x="2051749" y="4215335"/>
              <a:ext cx="298655" cy="348850"/>
            </a:xfrm>
            <a:custGeom>
              <a:avLst/>
              <a:gdLst/>
              <a:ahLst/>
              <a:cxnLst>
                <a:cxn ang="0">
                  <a:pos x="55" y="9"/>
                </a:cxn>
                <a:cxn ang="0">
                  <a:pos x="55" y="14"/>
                </a:cxn>
                <a:cxn ang="0">
                  <a:pos x="27" y="23"/>
                </a:cxn>
                <a:cxn ang="0">
                  <a:pos x="0" y="14"/>
                </a:cxn>
                <a:cxn ang="0">
                  <a:pos x="0" y="9"/>
                </a:cxn>
                <a:cxn ang="0">
                  <a:pos x="27" y="0"/>
                </a:cxn>
                <a:cxn ang="0">
                  <a:pos x="55" y="9"/>
                </a:cxn>
                <a:cxn ang="0">
                  <a:pos x="55" y="21"/>
                </a:cxn>
                <a:cxn ang="0">
                  <a:pos x="55" y="27"/>
                </a:cxn>
                <a:cxn ang="0">
                  <a:pos x="27" y="37"/>
                </a:cxn>
                <a:cxn ang="0">
                  <a:pos x="0" y="27"/>
                </a:cxn>
                <a:cxn ang="0">
                  <a:pos x="0" y="21"/>
                </a:cxn>
                <a:cxn ang="0">
                  <a:pos x="27" y="27"/>
                </a:cxn>
                <a:cxn ang="0">
                  <a:pos x="55" y="21"/>
                </a:cxn>
                <a:cxn ang="0">
                  <a:pos x="55" y="35"/>
                </a:cxn>
                <a:cxn ang="0">
                  <a:pos x="55" y="41"/>
                </a:cxn>
                <a:cxn ang="0">
                  <a:pos x="27" y="50"/>
                </a:cxn>
                <a:cxn ang="0">
                  <a:pos x="0" y="41"/>
                </a:cxn>
                <a:cxn ang="0">
                  <a:pos x="0" y="35"/>
                </a:cxn>
                <a:cxn ang="0">
                  <a:pos x="27" y="41"/>
                </a:cxn>
                <a:cxn ang="0">
                  <a:pos x="55" y="35"/>
                </a:cxn>
                <a:cxn ang="0">
                  <a:pos x="55" y="49"/>
                </a:cxn>
                <a:cxn ang="0">
                  <a:pos x="55" y="55"/>
                </a:cxn>
                <a:cxn ang="0">
                  <a:pos x="27" y="64"/>
                </a:cxn>
                <a:cxn ang="0">
                  <a:pos x="0" y="55"/>
                </a:cxn>
                <a:cxn ang="0">
                  <a:pos x="0" y="49"/>
                </a:cxn>
                <a:cxn ang="0">
                  <a:pos x="27" y="55"/>
                </a:cxn>
                <a:cxn ang="0">
                  <a:pos x="55" y="49"/>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bg1"/>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48" name="组合 47">
            <a:extLst>
              <a:ext uri="{FF2B5EF4-FFF2-40B4-BE49-F238E27FC236}">
                <a16:creationId xmlns:a16="http://schemas.microsoft.com/office/drawing/2014/main" id="{061C3942-B7AF-18F6-1787-509C8CE35392}"/>
              </a:ext>
            </a:extLst>
          </p:cNvPr>
          <p:cNvGrpSpPr/>
          <p:nvPr/>
        </p:nvGrpSpPr>
        <p:grpSpPr>
          <a:xfrm>
            <a:off x="5641969" y="2291039"/>
            <a:ext cx="5818194" cy="981847"/>
            <a:chOff x="5641969" y="1669693"/>
            <a:chExt cx="5818194" cy="981847"/>
          </a:xfrm>
        </p:grpSpPr>
        <p:sp>
          <p:nvSpPr>
            <p:cNvPr id="40" name="文本框 39">
              <a:extLst>
                <a:ext uri="{FF2B5EF4-FFF2-40B4-BE49-F238E27FC236}">
                  <a16:creationId xmlns:a16="http://schemas.microsoft.com/office/drawing/2014/main" id="{CB443263-31E1-CF3D-219C-2E9D5CD20CC2}"/>
                </a:ext>
              </a:extLst>
            </p:cNvPr>
            <p:cNvSpPr txBox="1"/>
            <p:nvPr/>
          </p:nvSpPr>
          <p:spPr>
            <a:xfrm>
              <a:off x="5641969" y="1669693"/>
              <a:ext cx="5652414"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A Product Line Capacity Increase</a:t>
              </a:r>
            </a:p>
          </p:txBody>
        </p:sp>
        <p:sp>
          <p:nvSpPr>
            <p:cNvPr id="41" name="标题 1">
              <a:extLst>
                <a:ext uri="{FF2B5EF4-FFF2-40B4-BE49-F238E27FC236}">
                  <a16:creationId xmlns:a16="http://schemas.microsoft.com/office/drawing/2014/main" id="{CB9E267E-6276-5252-6657-33B8053AEDA9}"/>
                </a:ext>
              </a:extLst>
            </p:cNvPr>
            <p:cNvSpPr txBox="1"/>
            <p:nvPr/>
          </p:nvSpPr>
          <p:spPr>
            <a:xfrm>
              <a:off x="5641970" y="1993026"/>
              <a:ext cx="5818193" cy="658514"/>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manufacturing department is responsible for increasing the production capacity of the A product line to 60k per month by November 30. The success indicator is a completion rate of at least 98%, which is crucial for meeting market demand and increasing market share.</a:t>
              </a:r>
            </a:p>
          </p:txBody>
        </p:sp>
      </p:grpSp>
      <p:grpSp>
        <p:nvGrpSpPr>
          <p:cNvPr id="47" name="组合 46">
            <a:extLst>
              <a:ext uri="{FF2B5EF4-FFF2-40B4-BE49-F238E27FC236}">
                <a16:creationId xmlns:a16="http://schemas.microsoft.com/office/drawing/2014/main" id="{62EA2945-6545-C7FB-A883-0D0EFA02FC2E}"/>
              </a:ext>
            </a:extLst>
          </p:cNvPr>
          <p:cNvGrpSpPr/>
          <p:nvPr/>
        </p:nvGrpSpPr>
        <p:grpSpPr>
          <a:xfrm>
            <a:off x="5641969" y="3485658"/>
            <a:ext cx="5818194" cy="981847"/>
            <a:chOff x="5641969" y="2816558"/>
            <a:chExt cx="5818194" cy="981847"/>
          </a:xfrm>
        </p:grpSpPr>
        <p:sp>
          <p:nvSpPr>
            <p:cNvPr id="42" name="文本框 41">
              <a:extLst>
                <a:ext uri="{FF2B5EF4-FFF2-40B4-BE49-F238E27FC236}">
                  <a16:creationId xmlns:a16="http://schemas.microsoft.com/office/drawing/2014/main" id="{044BFD0A-F0E1-BB3F-BD63-4B791F4B79CE}"/>
                </a:ext>
              </a:extLst>
            </p:cNvPr>
            <p:cNvSpPr txBox="1"/>
            <p:nvPr/>
          </p:nvSpPr>
          <p:spPr>
            <a:xfrm>
              <a:off x="5641969" y="2816558"/>
              <a:ext cx="5652414"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Resource Allocation for Capacity Increase</a:t>
              </a:r>
            </a:p>
          </p:txBody>
        </p:sp>
        <p:sp>
          <p:nvSpPr>
            <p:cNvPr id="43" name="标题 1">
              <a:extLst>
                <a:ext uri="{FF2B5EF4-FFF2-40B4-BE49-F238E27FC236}">
                  <a16:creationId xmlns:a16="http://schemas.microsoft.com/office/drawing/2014/main" id="{DC9A9F4B-5D2F-B7D0-C302-10DB6E6BD41B}"/>
                </a:ext>
              </a:extLst>
            </p:cNvPr>
            <p:cNvSpPr txBox="1"/>
            <p:nvPr/>
          </p:nvSpPr>
          <p:spPr>
            <a:xfrm>
              <a:off x="5641970" y="3139891"/>
              <a:ext cx="5818193" cy="658514"/>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To achieve this goal, the company needs to allocate sufficient resources, such as manpower, equipment, and raw materials, and optimize the production process to improve production efficiency.</a:t>
              </a:r>
            </a:p>
          </p:txBody>
        </p:sp>
      </p:grpSp>
      <p:grpSp>
        <p:nvGrpSpPr>
          <p:cNvPr id="46" name="组合 45">
            <a:extLst>
              <a:ext uri="{FF2B5EF4-FFF2-40B4-BE49-F238E27FC236}">
                <a16:creationId xmlns:a16="http://schemas.microsoft.com/office/drawing/2014/main" id="{0A235A55-30DF-9E02-7D4E-4609D004CF93}"/>
              </a:ext>
            </a:extLst>
          </p:cNvPr>
          <p:cNvGrpSpPr/>
          <p:nvPr/>
        </p:nvGrpSpPr>
        <p:grpSpPr>
          <a:xfrm>
            <a:off x="5641969" y="4680277"/>
            <a:ext cx="5818194" cy="789486"/>
            <a:chOff x="5641969" y="3948202"/>
            <a:chExt cx="5818194" cy="789486"/>
          </a:xfrm>
        </p:grpSpPr>
        <p:sp>
          <p:nvSpPr>
            <p:cNvPr id="44" name="文本框 43">
              <a:extLst>
                <a:ext uri="{FF2B5EF4-FFF2-40B4-BE49-F238E27FC236}">
                  <a16:creationId xmlns:a16="http://schemas.microsoft.com/office/drawing/2014/main" id="{69653935-AC3E-6DE9-F321-F6D7AFF69080}"/>
                </a:ext>
              </a:extLst>
            </p:cNvPr>
            <p:cNvSpPr txBox="1"/>
            <p:nvPr/>
          </p:nvSpPr>
          <p:spPr>
            <a:xfrm>
              <a:off x="5641969" y="3948202"/>
              <a:ext cx="5652414"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Monitoring and Evaluation</a:t>
              </a:r>
            </a:p>
          </p:txBody>
        </p:sp>
        <p:sp>
          <p:nvSpPr>
            <p:cNvPr id="45" name="标题 1">
              <a:extLst>
                <a:ext uri="{FF2B5EF4-FFF2-40B4-BE49-F238E27FC236}">
                  <a16:creationId xmlns:a16="http://schemas.microsoft.com/office/drawing/2014/main" id="{292CADF8-C834-1B00-6944-3763D73E6B87}"/>
                </a:ext>
              </a:extLst>
            </p:cNvPr>
            <p:cNvSpPr txBox="1"/>
            <p:nvPr/>
          </p:nvSpPr>
          <p:spPr>
            <a:xfrm>
              <a:off x="5641970" y="4271535"/>
              <a:ext cx="5818193" cy="466153"/>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Regular monitoring and evaluation of the production - capacity increase process are necessary to ensure that the goal is achieved on time.</a:t>
              </a:r>
            </a:p>
          </p:txBody>
        </p:sp>
      </p:grpSp>
      <p:sp>
        <p:nvSpPr>
          <p:cNvPr id="49" name="文本框 48">
            <a:extLst>
              <a:ext uri="{FF2B5EF4-FFF2-40B4-BE49-F238E27FC236}">
                <a16:creationId xmlns:a16="http://schemas.microsoft.com/office/drawing/2014/main" id="{7A2C8E74-B2E7-0E96-E3A1-A176809FD6D2}"/>
              </a:ext>
            </a:extLst>
          </p:cNvPr>
          <p:cNvSpPr txBox="1"/>
          <p:nvPr/>
        </p:nvSpPr>
        <p:spPr>
          <a:xfrm>
            <a:off x="867193" y="1520140"/>
            <a:ext cx="10457614" cy="584775"/>
          </a:xfrm>
          <a:prstGeom prst="rect">
            <a:avLst/>
          </a:prstGeom>
          <a:noFill/>
        </p:spPr>
        <p:txBody>
          <a:bodyPr wrap="square">
            <a:spAutoFit/>
          </a:bodyPr>
          <a:lstStyle>
            <a:defPPr>
              <a:defRPr lang="zh-CN"/>
            </a:defPPr>
            <a:lvl1pPr>
              <a:defRPr sz="4000">
                <a:solidFill>
                  <a:schemeClr val="accent1"/>
                </a:solidFill>
                <a:latin typeface="+mj-ea"/>
                <a:ea typeface="+mj-ea"/>
              </a:defRPr>
            </a:lvl1pPr>
          </a:lstStyle>
          <a:p>
            <a:pPr algn="ctr"/>
            <a:r>
              <a:rPr lang="en-US" altLang="zh-CN" sz="3200">
                <a:solidFill>
                  <a:schemeClr val="bg1"/>
                </a:solidFill>
              </a:rPr>
              <a:t>Production Capacity Enhancement</a:t>
            </a:r>
          </a:p>
        </p:txBody>
      </p:sp>
    </p:spTree>
    <p:extLst>
      <p:ext uri="{BB962C8B-B14F-4D97-AF65-F5344CB8AC3E}">
        <p14:creationId xmlns:p14="http://schemas.microsoft.com/office/powerpoint/2010/main" val="191535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127AF5-F391-05A8-B602-88D994E16AF2}"/>
            </a:ext>
          </a:extLst>
        </p:cNvPr>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AABF786A-FD9A-80AF-C6B5-55E724919AF0}"/>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6D869BC3-E809-8ACF-72F4-1DA647487E29}"/>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40182523-4759-9724-C72C-543B88C1BF00}"/>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DB6302EE-99ED-54D5-F7CC-467BE88DB62B}"/>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D7F31DE5-E49C-38C4-06E1-E2C2E4B93453}"/>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814496DB-E61D-86C9-3611-8E79AD61C2FD}"/>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8E69BB63-C1AF-5BAE-B73E-58C3A68AA753}"/>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663E3983-5AA3-BF99-CC96-603E6966F80A}"/>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5C17D83A-7958-9041-045C-2BB63E4316C5}"/>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C7EC687D-41AC-72DF-61E8-DE6220B70D53}"/>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52527F59-AB5B-681D-41BE-AE9B1DC80F02}"/>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B3D34D53-FE94-8F2D-4F82-FA184BEFFD11}"/>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FE833CB9-153A-C3B9-F4B7-8E9B9C001143}"/>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AF8D0B68-D544-5F3B-4A55-5B9F01C23A3D}"/>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44D719FE-474C-ED03-A70F-580FC9EF66D6}"/>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Q4 MANAGEMENT ACTION PLAN (WITH TIMELINE)</a:t>
            </a:r>
          </a:p>
        </p:txBody>
      </p:sp>
      <p:sp>
        <p:nvSpPr>
          <p:cNvPr id="9" name="椭圆 22">
            <a:extLst>
              <a:ext uri="{FF2B5EF4-FFF2-40B4-BE49-F238E27FC236}">
                <a16:creationId xmlns:a16="http://schemas.microsoft.com/office/drawing/2014/main" id="{BDBAEB70-5717-661D-105E-7EC9B45D46A8}"/>
              </a:ext>
            </a:extLst>
          </p:cNvPr>
          <p:cNvSpPr/>
          <p:nvPr/>
        </p:nvSpPr>
        <p:spPr>
          <a:xfrm>
            <a:off x="731839" y="2464160"/>
            <a:ext cx="2836862" cy="3739298"/>
          </a:xfrm>
          <a:prstGeom prst="roundRect">
            <a:avLst>
              <a:gd name="adj" fmla="val 2543"/>
            </a:avLst>
          </a:prstGeom>
          <a:gradFill flip="none" rotWithShape="1">
            <a:gsLst>
              <a:gs pos="0">
                <a:schemeClr val="accent1"/>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3" name="组合 22">
            <a:extLst>
              <a:ext uri="{FF2B5EF4-FFF2-40B4-BE49-F238E27FC236}">
                <a16:creationId xmlns:a16="http://schemas.microsoft.com/office/drawing/2014/main" id="{02FB0E44-78EC-7492-161D-7B788DA7B6A1}"/>
              </a:ext>
            </a:extLst>
          </p:cNvPr>
          <p:cNvGrpSpPr/>
          <p:nvPr/>
        </p:nvGrpSpPr>
        <p:grpSpPr>
          <a:xfrm>
            <a:off x="895544" y="2680305"/>
            <a:ext cx="2509453" cy="2942971"/>
            <a:chOff x="898313" y="2435195"/>
            <a:chExt cx="2509453" cy="2942971"/>
          </a:xfrm>
        </p:grpSpPr>
        <p:sp>
          <p:nvSpPr>
            <p:cNvPr id="17" name="文本框 16">
              <a:extLst>
                <a:ext uri="{FF2B5EF4-FFF2-40B4-BE49-F238E27FC236}">
                  <a16:creationId xmlns:a16="http://schemas.microsoft.com/office/drawing/2014/main" id="{CCC0CCCC-8E24-23A5-F664-F5B71BAB4EEB}"/>
                </a:ext>
              </a:extLst>
            </p:cNvPr>
            <p:cNvSpPr txBox="1"/>
            <p:nvPr/>
          </p:nvSpPr>
          <p:spPr>
            <a:xfrm>
              <a:off x="898313" y="2435195"/>
              <a:ext cx="1969554" cy="1323439"/>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First Shipment to New Southeast Asian Customers</a:t>
              </a:r>
            </a:p>
          </p:txBody>
        </p:sp>
        <p:sp>
          <p:nvSpPr>
            <p:cNvPr id="18" name="标题 1">
              <a:extLst>
                <a:ext uri="{FF2B5EF4-FFF2-40B4-BE49-F238E27FC236}">
                  <a16:creationId xmlns:a16="http://schemas.microsoft.com/office/drawing/2014/main" id="{F7FA0CAD-883D-6FDB-1F61-2D57B0154309}"/>
                </a:ext>
              </a:extLst>
            </p:cNvPr>
            <p:cNvSpPr txBox="1"/>
            <p:nvPr/>
          </p:nvSpPr>
          <p:spPr>
            <a:xfrm>
              <a:off x="898313" y="3757851"/>
              <a:ext cx="2509453" cy="1620315"/>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overseas sales department is tasked with making the first shipment to new customers in Southeast Asia by December 15, with an expected revenue of at least 30 million yuan. This will help the company expand its international market and enhance its brand influence.</a:t>
              </a:r>
            </a:p>
          </p:txBody>
        </p:sp>
      </p:grpSp>
      <p:sp>
        <p:nvSpPr>
          <p:cNvPr id="25" name="文本框 24">
            <a:extLst>
              <a:ext uri="{FF2B5EF4-FFF2-40B4-BE49-F238E27FC236}">
                <a16:creationId xmlns:a16="http://schemas.microsoft.com/office/drawing/2014/main" id="{1489AB06-D582-2363-F4E4-A22FE3EDD71C}"/>
              </a:ext>
            </a:extLst>
          </p:cNvPr>
          <p:cNvSpPr txBox="1"/>
          <p:nvPr/>
        </p:nvSpPr>
        <p:spPr>
          <a:xfrm>
            <a:off x="622172" y="1378737"/>
            <a:ext cx="10457614" cy="584775"/>
          </a:xfrm>
          <a:prstGeom prst="rect">
            <a:avLst/>
          </a:prstGeom>
          <a:noFill/>
        </p:spPr>
        <p:txBody>
          <a:bodyPr wrap="square">
            <a:spAutoFit/>
          </a:bodyPr>
          <a:lstStyle>
            <a:defPPr>
              <a:defRPr lang="zh-CN"/>
            </a:defPPr>
            <a:lvl1pPr>
              <a:defRPr sz="4000">
                <a:solidFill>
                  <a:schemeClr val="accent1"/>
                </a:solidFill>
                <a:latin typeface="+mj-ea"/>
                <a:ea typeface="+mj-ea"/>
              </a:defRPr>
            </a:lvl1pPr>
          </a:lstStyle>
          <a:p>
            <a:r>
              <a:rPr lang="en-US" altLang="zh-CN" sz="3200">
                <a:solidFill>
                  <a:schemeClr val="bg1"/>
                </a:solidFill>
              </a:rPr>
              <a:t>Overseas Market Expansion</a:t>
            </a:r>
          </a:p>
        </p:txBody>
      </p:sp>
      <p:cxnSp>
        <p:nvCxnSpPr>
          <p:cNvPr id="27" name="直接连接符 26">
            <a:extLst>
              <a:ext uri="{FF2B5EF4-FFF2-40B4-BE49-F238E27FC236}">
                <a16:creationId xmlns:a16="http://schemas.microsoft.com/office/drawing/2014/main" id="{218026C6-220D-FD69-B1E8-4EE094261508}"/>
              </a:ext>
            </a:extLst>
          </p:cNvPr>
          <p:cNvCxnSpPr>
            <a:cxnSpLocks/>
          </p:cNvCxnSpPr>
          <p:nvPr/>
        </p:nvCxnSpPr>
        <p:spPr>
          <a:xfrm>
            <a:off x="731596" y="1973787"/>
            <a:ext cx="9505635" cy="0"/>
          </a:xfrm>
          <a:prstGeom prst="line">
            <a:avLst/>
          </a:prstGeom>
          <a:noFill/>
          <a:ln w="6350">
            <a:gradFill flip="none" rotWithShape="1">
              <a:gsLst>
                <a:gs pos="0">
                  <a:schemeClr val="bg1"/>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sp>
        <p:nvSpPr>
          <p:cNvPr id="28" name="Rectangle: Rounded Corners 20">
            <a:extLst>
              <a:ext uri="{FF2B5EF4-FFF2-40B4-BE49-F238E27FC236}">
                <a16:creationId xmlns:a16="http://schemas.microsoft.com/office/drawing/2014/main" id="{6370ED0E-71D9-3AC9-C6F1-7CD690B8DEFB}"/>
              </a:ext>
            </a:extLst>
          </p:cNvPr>
          <p:cNvSpPr/>
          <p:nvPr/>
        </p:nvSpPr>
        <p:spPr>
          <a:xfrm>
            <a:off x="5791939" y="2726069"/>
            <a:ext cx="5668224" cy="1381950"/>
          </a:xfrm>
          <a:prstGeom prst="roundRect">
            <a:avLst>
              <a:gd name="adj" fmla="val 6171"/>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9" name="Rectangle: Rounded Corners 20">
            <a:extLst>
              <a:ext uri="{FF2B5EF4-FFF2-40B4-BE49-F238E27FC236}">
                <a16:creationId xmlns:a16="http://schemas.microsoft.com/office/drawing/2014/main" id="{04392BAF-3C78-C176-FB93-5E06EDFAA0FC}"/>
              </a:ext>
            </a:extLst>
          </p:cNvPr>
          <p:cNvSpPr/>
          <p:nvPr/>
        </p:nvSpPr>
        <p:spPr>
          <a:xfrm>
            <a:off x="5791939" y="4358110"/>
            <a:ext cx="5668224" cy="1381950"/>
          </a:xfrm>
          <a:prstGeom prst="roundRect">
            <a:avLst>
              <a:gd name="adj" fmla="val 6171"/>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30" name="组合 29">
            <a:extLst>
              <a:ext uri="{FF2B5EF4-FFF2-40B4-BE49-F238E27FC236}">
                <a16:creationId xmlns:a16="http://schemas.microsoft.com/office/drawing/2014/main" id="{8BFCC68D-FCC1-6D42-6A2B-2FA488725F8C}"/>
              </a:ext>
            </a:extLst>
          </p:cNvPr>
          <p:cNvGrpSpPr/>
          <p:nvPr/>
        </p:nvGrpSpPr>
        <p:grpSpPr>
          <a:xfrm>
            <a:off x="6003648" y="2896539"/>
            <a:ext cx="5244806" cy="1049363"/>
            <a:chOff x="1039603" y="3416081"/>
            <a:chExt cx="5244806" cy="1049363"/>
          </a:xfrm>
        </p:grpSpPr>
        <p:sp>
          <p:nvSpPr>
            <p:cNvPr id="31" name="文本框 30">
              <a:extLst>
                <a:ext uri="{FF2B5EF4-FFF2-40B4-BE49-F238E27FC236}">
                  <a16:creationId xmlns:a16="http://schemas.microsoft.com/office/drawing/2014/main" id="{F8495632-92BB-4A68-A5F4-E2692FEB4945}"/>
                </a:ext>
              </a:extLst>
            </p:cNvPr>
            <p:cNvSpPr txBox="1"/>
            <p:nvPr/>
          </p:nvSpPr>
          <p:spPr>
            <a:xfrm>
              <a:off x="1041388" y="3416081"/>
              <a:ext cx="4138264"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Market - Entry Strategy</a:t>
              </a:r>
            </a:p>
          </p:txBody>
        </p:sp>
        <p:sp>
          <p:nvSpPr>
            <p:cNvPr id="33" name="标题 1">
              <a:extLst>
                <a:ext uri="{FF2B5EF4-FFF2-40B4-BE49-F238E27FC236}">
                  <a16:creationId xmlns:a16="http://schemas.microsoft.com/office/drawing/2014/main" id="{5D72C990-46B9-85E3-DF1E-2431F33D91AE}"/>
                </a:ext>
              </a:extLst>
            </p:cNvPr>
            <p:cNvSpPr txBox="1"/>
            <p:nvPr/>
          </p:nvSpPr>
          <p:spPr>
            <a:xfrm>
              <a:off x="1039603" y="3750248"/>
              <a:ext cx="5244806" cy="715196"/>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solidFill>
                    <a:schemeClr val="bg1"/>
                  </a:solidFill>
                </a:rPr>
                <a:t>The company needs to develop a comprehensive market - entry strategy, including market research, customer acquisition, and after - sales service, to ensure the success of overseas market expansion.</a:t>
              </a:r>
            </a:p>
          </p:txBody>
        </p:sp>
      </p:grpSp>
      <p:grpSp>
        <p:nvGrpSpPr>
          <p:cNvPr id="35" name="组合 34">
            <a:extLst>
              <a:ext uri="{FF2B5EF4-FFF2-40B4-BE49-F238E27FC236}">
                <a16:creationId xmlns:a16="http://schemas.microsoft.com/office/drawing/2014/main" id="{53405B76-9847-03F6-540B-FCBAC61C2E6B}"/>
              </a:ext>
            </a:extLst>
          </p:cNvPr>
          <p:cNvGrpSpPr/>
          <p:nvPr/>
        </p:nvGrpSpPr>
        <p:grpSpPr>
          <a:xfrm>
            <a:off x="6003648" y="4524404"/>
            <a:ext cx="5244806" cy="837766"/>
            <a:chOff x="1039603" y="3416081"/>
            <a:chExt cx="5244806" cy="837766"/>
          </a:xfrm>
        </p:grpSpPr>
        <p:sp>
          <p:nvSpPr>
            <p:cNvPr id="36" name="文本框 35">
              <a:extLst>
                <a:ext uri="{FF2B5EF4-FFF2-40B4-BE49-F238E27FC236}">
                  <a16:creationId xmlns:a16="http://schemas.microsoft.com/office/drawing/2014/main" id="{2C1FC2BC-FF85-0BC8-939B-590E52D24845}"/>
                </a:ext>
              </a:extLst>
            </p:cNvPr>
            <p:cNvSpPr txBox="1"/>
            <p:nvPr/>
          </p:nvSpPr>
          <p:spPr>
            <a:xfrm>
              <a:off x="1041388" y="3416081"/>
              <a:ext cx="4320080"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Customer Relationship Management</a:t>
              </a:r>
            </a:p>
          </p:txBody>
        </p:sp>
        <p:sp>
          <p:nvSpPr>
            <p:cNvPr id="37" name="标题 1">
              <a:extLst>
                <a:ext uri="{FF2B5EF4-FFF2-40B4-BE49-F238E27FC236}">
                  <a16:creationId xmlns:a16="http://schemas.microsoft.com/office/drawing/2014/main" id="{3DAAA265-DF21-F313-75C6-8A92A56CBFCB}"/>
                </a:ext>
              </a:extLst>
            </p:cNvPr>
            <p:cNvSpPr txBox="1"/>
            <p:nvPr/>
          </p:nvSpPr>
          <p:spPr>
            <a:xfrm>
              <a:off x="1039603" y="3750248"/>
              <a:ext cx="5244806" cy="503599"/>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t>Establishing and maintaining good customer relationships is essential for long - term business development in the overseas market.</a:t>
              </a:r>
            </a:p>
          </p:txBody>
        </p:sp>
      </p:grpSp>
      <p:grpSp>
        <p:nvGrpSpPr>
          <p:cNvPr id="62" name="组合 61">
            <a:extLst>
              <a:ext uri="{FF2B5EF4-FFF2-40B4-BE49-F238E27FC236}">
                <a16:creationId xmlns:a16="http://schemas.microsoft.com/office/drawing/2014/main" id="{43691D25-B75E-A68C-1312-03BB9DB25562}"/>
              </a:ext>
            </a:extLst>
          </p:cNvPr>
          <p:cNvGrpSpPr/>
          <p:nvPr/>
        </p:nvGrpSpPr>
        <p:grpSpPr>
          <a:xfrm>
            <a:off x="4031219" y="2447562"/>
            <a:ext cx="1404078" cy="3575861"/>
            <a:chOff x="1832371" y="2833716"/>
            <a:chExt cx="2842953" cy="6101543"/>
          </a:xfrm>
        </p:grpSpPr>
        <p:grpSp>
          <p:nvGrpSpPr>
            <p:cNvPr id="38" name="Group 2">
              <a:extLst>
                <a:ext uri="{FF2B5EF4-FFF2-40B4-BE49-F238E27FC236}">
                  <a16:creationId xmlns:a16="http://schemas.microsoft.com/office/drawing/2014/main" id="{A75E96A7-F472-E645-0254-444987A776D4}"/>
                </a:ext>
              </a:extLst>
            </p:cNvPr>
            <p:cNvGrpSpPr/>
            <p:nvPr/>
          </p:nvGrpSpPr>
          <p:grpSpPr>
            <a:xfrm>
              <a:off x="1832371" y="5144654"/>
              <a:ext cx="1263535" cy="3790605"/>
              <a:chOff x="1832371" y="5144654"/>
              <a:chExt cx="1263535" cy="3790605"/>
            </a:xfrm>
          </p:grpSpPr>
          <p:grpSp>
            <p:nvGrpSpPr>
              <p:cNvPr id="39" name="Group 2740">
                <a:extLst>
                  <a:ext uri="{FF2B5EF4-FFF2-40B4-BE49-F238E27FC236}">
                    <a16:creationId xmlns:a16="http://schemas.microsoft.com/office/drawing/2014/main" id="{C75942D5-96A0-68E2-5D0C-4FD803B19FAF}"/>
                  </a:ext>
                </a:extLst>
              </p:cNvPr>
              <p:cNvGrpSpPr/>
              <p:nvPr/>
            </p:nvGrpSpPr>
            <p:grpSpPr>
              <a:xfrm>
                <a:off x="1832371" y="5144654"/>
                <a:ext cx="1263535" cy="3790605"/>
                <a:chOff x="0" y="0"/>
                <a:chExt cx="1263534" cy="3790603"/>
              </a:xfrm>
            </p:grpSpPr>
            <p:sp>
              <p:nvSpPr>
                <p:cNvPr id="41" name="Shape 2737">
                  <a:extLst>
                    <a:ext uri="{FF2B5EF4-FFF2-40B4-BE49-F238E27FC236}">
                      <a16:creationId xmlns:a16="http://schemas.microsoft.com/office/drawing/2014/main" id="{3FB1B513-8F81-B288-C2CF-27BAEEF47CAC}"/>
                    </a:ext>
                  </a:extLst>
                </p:cNvPr>
                <p:cNvSpPr/>
                <p:nvPr/>
              </p:nvSpPr>
              <p:spPr>
                <a:xfrm flipH="1">
                  <a:off x="0" y="0"/>
                  <a:ext cx="1263535" cy="3790604"/>
                </a:xfrm>
                <a:custGeom>
                  <a:avLst/>
                  <a:gdLst/>
                  <a:ahLst/>
                  <a:cxnLst>
                    <a:cxn ang="0">
                      <a:pos x="wd2" y="hd2"/>
                    </a:cxn>
                    <a:cxn ang="5400000">
                      <a:pos x="wd2" y="hd2"/>
                    </a:cxn>
                    <a:cxn ang="10800000">
                      <a:pos x="wd2" y="hd2"/>
                    </a:cxn>
                    <a:cxn ang="16200000">
                      <a:pos x="wd2" y="hd2"/>
                    </a:cxn>
                  </a:cxnLst>
                  <a:rect l="0" t="0" r="r" b="b"/>
                  <a:pathLst>
                    <a:path w="21600" h="21600" extrusionOk="0">
                      <a:moveTo>
                        <a:pt x="0" y="1800"/>
                      </a:moveTo>
                      <a:lnTo>
                        <a:pt x="5400" y="0"/>
                      </a:lnTo>
                      <a:lnTo>
                        <a:pt x="21600" y="0"/>
                      </a:lnTo>
                      <a:lnTo>
                        <a:pt x="21600" y="19800"/>
                      </a:lnTo>
                      <a:lnTo>
                        <a:pt x="16200" y="21600"/>
                      </a:lnTo>
                      <a:lnTo>
                        <a:pt x="0" y="21600"/>
                      </a:lnTo>
                      <a:close/>
                    </a:path>
                  </a:pathLst>
                </a:custGeom>
                <a:solidFill>
                  <a:srgbClr val="2F3139"/>
                </a:solidFill>
                <a:ln w="12700" cap="flat">
                  <a:noFill/>
                  <a:miter lim="400000"/>
                </a:ln>
                <a:effectLst>
                  <a:outerShdw blurRad="76200" dir="18900000" rotWithShape="0">
                    <a:srgbClr val="000000">
                      <a:alpha val="20000"/>
                    </a:srgbClr>
                  </a:outerShdw>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sp>
              <p:nvSpPr>
                <p:cNvPr id="42" name="Shape 2738">
                  <a:extLst>
                    <a:ext uri="{FF2B5EF4-FFF2-40B4-BE49-F238E27FC236}">
                      <a16:creationId xmlns:a16="http://schemas.microsoft.com/office/drawing/2014/main" id="{465FE4EC-B09A-7EEA-34D5-EF96C90DF275}"/>
                    </a:ext>
                  </a:extLst>
                </p:cNvPr>
                <p:cNvSpPr/>
                <p:nvPr/>
              </p:nvSpPr>
              <p:spPr>
                <a:xfrm flipH="1">
                  <a:off x="0" y="0"/>
                  <a:ext cx="315883" cy="3790604"/>
                </a:xfrm>
                <a:custGeom>
                  <a:avLst/>
                  <a:gdLst/>
                  <a:ahLst/>
                  <a:cxnLst>
                    <a:cxn ang="0">
                      <a:pos x="wd2" y="hd2"/>
                    </a:cxn>
                    <a:cxn ang="5400000">
                      <a:pos x="wd2" y="hd2"/>
                    </a:cxn>
                    <a:cxn ang="10800000">
                      <a:pos x="wd2" y="hd2"/>
                    </a:cxn>
                    <a:cxn ang="16200000">
                      <a:pos x="wd2" y="hd2"/>
                    </a:cxn>
                  </a:cxnLst>
                  <a:rect l="0" t="0" r="r" b="b"/>
                  <a:pathLst>
                    <a:path w="21600" h="21600" extrusionOk="0">
                      <a:moveTo>
                        <a:pt x="0" y="1800"/>
                      </a:moveTo>
                      <a:lnTo>
                        <a:pt x="21600" y="0"/>
                      </a:lnTo>
                      <a:lnTo>
                        <a:pt x="21600" y="19800"/>
                      </a:lnTo>
                      <a:lnTo>
                        <a:pt x="0" y="21600"/>
                      </a:ln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sp>
              <p:nvSpPr>
                <p:cNvPr id="43" name="Shape 2739">
                  <a:extLst>
                    <a:ext uri="{FF2B5EF4-FFF2-40B4-BE49-F238E27FC236}">
                      <a16:creationId xmlns:a16="http://schemas.microsoft.com/office/drawing/2014/main" id="{FD0F4CA1-C895-0033-ED44-1C64DAB35C32}"/>
                    </a:ext>
                  </a:extLst>
                </p:cNvPr>
                <p:cNvSpPr/>
                <p:nvPr/>
              </p:nvSpPr>
              <p:spPr>
                <a:xfrm flipH="1">
                  <a:off x="0" y="0"/>
                  <a:ext cx="1263535" cy="3158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400" y="0"/>
                      </a:lnTo>
                      <a:lnTo>
                        <a:pt x="21600" y="0"/>
                      </a:lnTo>
                      <a:lnTo>
                        <a:pt x="16200" y="21600"/>
                      </a:lnTo>
                      <a:close/>
                    </a:path>
                  </a:pathLst>
                </a:custGeom>
                <a:solidFill>
                  <a:srgbClr val="414A57"/>
                </a:solidFill>
                <a:ln w="12700" cap="flat">
                  <a:noFill/>
                  <a:miter lim="400000"/>
                </a:ln>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grpSp>
          <p:sp>
            <p:nvSpPr>
              <p:cNvPr id="40" name="Shape 2778">
                <a:extLst>
                  <a:ext uri="{FF2B5EF4-FFF2-40B4-BE49-F238E27FC236}">
                    <a16:creationId xmlns:a16="http://schemas.microsoft.com/office/drawing/2014/main" id="{3A3CAA3B-09BA-219F-37A7-6AAF705B71FB}"/>
                  </a:ext>
                </a:extLst>
              </p:cNvPr>
              <p:cNvSpPr/>
              <p:nvPr/>
            </p:nvSpPr>
            <p:spPr>
              <a:xfrm>
                <a:off x="2282140" y="8416614"/>
                <a:ext cx="780920" cy="45733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lnSpc>
                    <a:spcPct val="120000"/>
                  </a:lnSpc>
                  <a:defRPr sz="1400">
                    <a:solidFill>
                      <a:srgbClr val="FFFFFF"/>
                    </a:solidFill>
                    <a:latin typeface="San Francisco Display Bold"/>
                    <a:ea typeface="San Francisco Display Bold"/>
                    <a:cs typeface="San Francisco Display Bold"/>
                    <a:sym typeface="San Francisco Display Bold"/>
                  </a:defRPr>
                </a:lvl1pPr>
              </a:lstStyle>
              <a:p>
                <a:r>
                  <a:rPr sz="1000" b="1">
                    <a:latin typeface="+mj-ea"/>
                    <a:ea typeface="+mj-ea"/>
                  </a:rPr>
                  <a:t>65%</a:t>
                </a:r>
              </a:p>
            </p:txBody>
          </p:sp>
        </p:grpSp>
        <p:grpSp>
          <p:nvGrpSpPr>
            <p:cNvPr id="44" name="Group 4">
              <a:extLst>
                <a:ext uri="{FF2B5EF4-FFF2-40B4-BE49-F238E27FC236}">
                  <a16:creationId xmlns:a16="http://schemas.microsoft.com/office/drawing/2014/main" id="{8ACAAC37-42F3-A4C1-AACD-996B82533C23}"/>
                </a:ext>
              </a:extLst>
            </p:cNvPr>
            <p:cNvGrpSpPr/>
            <p:nvPr/>
          </p:nvGrpSpPr>
          <p:grpSpPr>
            <a:xfrm>
              <a:off x="3411789" y="6524567"/>
              <a:ext cx="1263535" cy="2410692"/>
              <a:chOff x="3411789" y="6524567"/>
              <a:chExt cx="1263535" cy="2410692"/>
            </a:xfrm>
          </p:grpSpPr>
          <p:grpSp>
            <p:nvGrpSpPr>
              <p:cNvPr id="45" name="Group 2748">
                <a:extLst>
                  <a:ext uri="{FF2B5EF4-FFF2-40B4-BE49-F238E27FC236}">
                    <a16:creationId xmlns:a16="http://schemas.microsoft.com/office/drawing/2014/main" id="{EFF0B3F0-36CC-C5F8-1CCE-47ED987AE062}"/>
                  </a:ext>
                </a:extLst>
              </p:cNvPr>
              <p:cNvGrpSpPr/>
              <p:nvPr/>
            </p:nvGrpSpPr>
            <p:grpSpPr>
              <a:xfrm>
                <a:off x="3411789" y="6524567"/>
                <a:ext cx="1263535" cy="2410692"/>
                <a:chOff x="0" y="0"/>
                <a:chExt cx="1263534" cy="2410691"/>
              </a:xfrm>
            </p:grpSpPr>
            <p:sp>
              <p:nvSpPr>
                <p:cNvPr id="47" name="Shape 2745">
                  <a:extLst>
                    <a:ext uri="{FF2B5EF4-FFF2-40B4-BE49-F238E27FC236}">
                      <a16:creationId xmlns:a16="http://schemas.microsoft.com/office/drawing/2014/main" id="{6B55BB3F-91F0-E7AE-4B7B-D80F80E07854}"/>
                    </a:ext>
                  </a:extLst>
                </p:cNvPr>
                <p:cNvSpPr/>
                <p:nvPr/>
              </p:nvSpPr>
              <p:spPr>
                <a:xfrm flipH="1">
                  <a:off x="0" y="0"/>
                  <a:ext cx="1263535" cy="2410692"/>
                </a:xfrm>
                <a:custGeom>
                  <a:avLst/>
                  <a:gdLst/>
                  <a:ahLst/>
                  <a:cxnLst>
                    <a:cxn ang="0">
                      <a:pos x="wd2" y="hd2"/>
                    </a:cxn>
                    <a:cxn ang="5400000">
                      <a:pos x="wd2" y="hd2"/>
                    </a:cxn>
                    <a:cxn ang="10800000">
                      <a:pos x="wd2" y="hd2"/>
                    </a:cxn>
                    <a:cxn ang="16200000">
                      <a:pos x="wd2" y="hd2"/>
                    </a:cxn>
                  </a:cxnLst>
                  <a:rect l="0" t="0" r="r" b="b"/>
                  <a:pathLst>
                    <a:path w="21600" h="21600" extrusionOk="0">
                      <a:moveTo>
                        <a:pt x="0" y="2830"/>
                      </a:moveTo>
                      <a:lnTo>
                        <a:pt x="5400" y="0"/>
                      </a:lnTo>
                      <a:lnTo>
                        <a:pt x="21600" y="0"/>
                      </a:lnTo>
                      <a:lnTo>
                        <a:pt x="21600" y="18770"/>
                      </a:lnTo>
                      <a:lnTo>
                        <a:pt x="16200" y="21600"/>
                      </a:lnTo>
                      <a:lnTo>
                        <a:pt x="0" y="21600"/>
                      </a:lnTo>
                      <a:close/>
                    </a:path>
                  </a:pathLst>
                </a:custGeom>
                <a:solidFill>
                  <a:srgbClr val="2F3139"/>
                </a:solidFill>
                <a:ln w="12700" cap="flat">
                  <a:noFill/>
                  <a:miter lim="400000"/>
                </a:ln>
                <a:effectLst>
                  <a:outerShdw blurRad="76200" dir="18900000" rotWithShape="0">
                    <a:srgbClr val="000000">
                      <a:alpha val="20000"/>
                    </a:srgbClr>
                  </a:outerShdw>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sp>
              <p:nvSpPr>
                <p:cNvPr id="48" name="Shape 2746">
                  <a:extLst>
                    <a:ext uri="{FF2B5EF4-FFF2-40B4-BE49-F238E27FC236}">
                      <a16:creationId xmlns:a16="http://schemas.microsoft.com/office/drawing/2014/main" id="{583DB6D3-25B0-0C57-FE11-626A558714AD}"/>
                    </a:ext>
                  </a:extLst>
                </p:cNvPr>
                <p:cNvSpPr/>
                <p:nvPr/>
              </p:nvSpPr>
              <p:spPr>
                <a:xfrm flipH="1">
                  <a:off x="0" y="0"/>
                  <a:ext cx="315883" cy="2410692"/>
                </a:xfrm>
                <a:custGeom>
                  <a:avLst/>
                  <a:gdLst/>
                  <a:ahLst/>
                  <a:cxnLst>
                    <a:cxn ang="0">
                      <a:pos x="wd2" y="hd2"/>
                    </a:cxn>
                    <a:cxn ang="5400000">
                      <a:pos x="wd2" y="hd2"/>
                    </a:cxn>
                    <a:cxn ang="10800000">
                      <a:pos x="wd2" y="hd2"/>
                    </a:cxn>
                    <a:cxn ang="16200000">
                      <a:pos x="wd2" y="hd2"/>
                    </a:cxn>
                  </a:cxnLst>
                  <a:rect l="0" t="0" r="r" b="b"/>
                  <a:pathLst>
                    <a:path w="21600" h="21600" extrusionOk="0">
                      <a:moveTo>
                        <a:pt x="0" y="2830"/>
                      </a:moveTo>
                      <a:lnTo>
                        <a:pt x="21600" y="0"/>
                      </a:lnTo>
                      <a:lnTo>
                        <a:pt x="21600" y="18770"/>
                      </a:lnTo>
                      <a:lnTo>
                        <a:pt x="0" y="21600"/>
                      </a:ln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sp>
              <p:nvSpPr>
                <p:cNvPr id="49" name="Shape 2747">
                  <a:extLst>
                    <a:ext uri="{FF2B5EF4-FFF2-40B4-BE49-F238E27FC236}">
                      <a16:creationId xmlns:a16="http://schemas.microsoft.com/office/drawing/2014/main" id="{D346EDA1-3C3F-4BA6-A5E3-8AAAE6A6E518}"/>
                    </a:ext>
                  </a:extLst>
                </p:cNvPr>
                <p:cNvSpPr/>
                <p:nvPr/>
              </p:nvSpPr>
              <p:spPr>
                <a:xfrm flipH="1">
                  <a:off x="0" y="0"/>
                  <a:ext cx="1263535" cy="3158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400" y="0"/>
                      </a:lnTo>
                      <a:lnTo>
                        <a:pt x="21600" y="0"/>
                      </a:lnTo>
                      <a:lnTo>
                        <a:pt x="16200" y="21600"/>
                      </a:lnTo>
                      <a:close/>
                    </a:path>
                  </a:pathLst>
                </a:custGeom>
                <a:solidFill>
                  <a:srgbClr val="414A57"/>
                </a:solidFill>
                <a:ln w="12700" cap="flat">
                  <a:noFill/>
                  <a:miter lim="400000"/>
                </a:ln>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grpSp>
          <p:sp>
            <p:nvSpPr>
              <p:cNvPr id="46" name="Shape 2783">
                <a:extLst>
                  <a:ext uri="{FF2B5EF4-FFF2-40B4-BE49-F238E27FC236}">
                    <a16:creationId xmlns:a16="http://schemas.microsoft.com/office/drawing/2014/main" id="{EA4E13CA-02B0-BFCA-49F2-DB9C83902506}"/>
                  </a:ext>
                </a:extLst>
              </p:cNvPr>
              <p:cNvSpPr/>
              <p:nvPr/>
            </p:nvSpPr>
            <p:spPr>
              <a:xfrm>
                <a:off x="3862483" y="8416616"/>
                <a:ext cx="780920" cy="45733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lnSpc>
                    <a:spcPct val="120000"/>
                  </a:lnSpc>
                  <a:defRPr sz="1400">
                    <a:solidFill>
                      <a:srgbClr val="FFFFFF"/>
                    </a:solidFill>
                    <a:latin typeface="San Francisco Display Bold"/>
                    <a:ea typeface="San Francisco Display Bold"/>
                    <a:cs typeface="San Francisco Display Bold"/>
                    <a:sym typeface="San Francisco Display Bold"/>
                  </a:defRPr>
                </a:lvl1pPr>
              </a:lstStyle>
              <a:p>
                <a:r>
                  <a:rPr sz="1000" b="1">
                    <a:latin typeface="+mj-ea"/>
                    <a:ea typeface="+mj-ea"/>
                  </a:rPr>
                  <a:t>40%</a:t>
                </a:r>
              </a:p>
            </p:txBody>
          </p:sp>
        </p:grpSp>
        <p:grpSp>
          <p:nvGrpSpPr>
            <p:cNvPr id="50" name="Group 1">
              <a:extLst>
                <a:ext uri="{FF2B5EF4-FFF2-40B4-BE49-F238E27FC236}">
                  <a16:creationId xmlns:a16="http://schemas.microsoft.com/office/drawing/2014/main" id="{F55FF948-67B0-CC9D-06A8-0E3F3C982633}"/>
                </a:ext>
              </a:extLst>
            </p:cNvPr>
            <p:cNvGrpSpPr/>
            <p:nvPr/>
          </p:nvGrpSpPr>
          <p:grpSpPr>
            <a:xfrm>
              <a:off x="1832371" y="2833717"/>
              <a:ext cx="1263535" cy="2443943"/>
              <a:chOff x="1832371" y="2833717"/>
              <a:chExt cx="1263535" cy="2443943"/>
            </a:xfrm>
          </p:grpSpPr>
          <p:grpSp>
            <p:nvGrpSpPr>
              <p:cNvPr id="51" name="Group 2744">
                <a:extLst>
                  <a:ext uri="{FF2B5EF4-FFF2-40B4-BE49-F238E27FC236}">
                    <a16:creationId xmlns:a16="http://schemas.microsoft.com/office/drawing/2014/main" id="{E355333B-3318-F9FA-6757-0923A0CEDFCE}"/>
                  </a:ext>
                </a:extLst>
              </p:cNvPr>
              <p:cNvGrpSpPr/>
              <p:nvPr/>
            </p:nvGrpSpPr>
            <p:grpSpPr>
              <a:xfrm>
                <a:off x="1832371" y="2833717"/>
                <a:ext cx="1263535" cy="2443943"/>
                <a:chOff x="0" y="0"/>
                <a:chExt cx="1263534" cy="2443941"/>
              </a:xfrm>
            </p:grpSpPr>
            <p:sp>
              <p:nvSpPr>
                <p:cNvPr id="53" name="Shape 2741">
                  <a:extLst>
                    <a:ext uri="{FF2B5EF4-FFF2-40B4-BE49-F238E27FC236}">
                      <a16:creationId xmlns:a16="http://schemas.microsoft.com/office/drawing/2014/main" id="{0995BF80-1C5E-791D-6EDA-3A4DA92687ED}"/>
                    </a:ext>
                  </a:extLst>
                </p:cNvPr>
                <p:cNvSpPr/>
                <p:nvPr/>
              </p:nvSpPr>
              <p:spPr>
                <a:xfrm flipH="1">
                  <a:off x="0" y="0"/>
                  <a:ext cx="1263535" cy="2443942"/>
                </a:xfrm>
                <a:custGeom>
                  <a:avLst/>
                  <a:gdLst/>
                  <a:ahLst/>
                  <a:cxnLst>
                    <a:cxn ang="0">
                      <a:pos x="wd2" y="hd2"/>
                    </a:cxn>
                    <a:cxn ang="5400000">
                      <a:pos x="wd2" y="hd2"/>
                    </a:cxn>
                    <a:cxn ang="10800000">
                      <a:pos x="wd2" y="hd2"/>
                    </a:cxn>
                    <a:cxn ang="16200000">
                      <a:pos x="wd2" y="hd2"/>
                    </a:cxn>
                  </a:cxnLst>
                  <a:rect l="0" t="0" r="r" b="b"/>
                  <a:pathLst>
                    <a:path w="21600" h="21600" extrusionOk="0">
                      <a:moveTo>
                        <a:pt x="0" y="2792"/>
                      </a:moveTo>
                      <a:lnTo>
                        <a:pt x="5400" y="0"/>
                      </a:lnTo>
                      <a:lnTo>
                        <a:pt x="21600" y="0"/>
                      </a:lnTo>
                      <a:lnTo>
                        <a:pt x="21600" y="18808"/>
                      </a:lnTo>
                      <a:lnTo>
                        <a:pt x="16200" y="21600"/>
                      </a:lnTo>
                      <a:lnTo>
                        <a:pt x="0" y="21600"/>
                      </a:lnTo>
                      <a:close/>
                    </a:path>
                  </a:pathLst>
                </a:custGeom>
                <a:gradFill flip="none" rotWithShape="1">
                  <a:gsLst>
                    <a:gs pos="0">
                      <a:srgbClr val="FF2841"/>
                    </a:gs>
                    <a:gs pos="100000">
                      <a:srgbClr val="FF6802"/>
                    </a:gs>
                  </a:gsLst>
                  <a:lin ang="13500000" scaled="0"/>
                </a:gradFill>
                <a:ln w="12700" cap="flat">
                  <a:noFill/>
                  <a:miter lim="400000"/>
                </a:ln>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sp>
              <p:nvSpPr>
                <p:cNvPr id="54" name="Shape 2742">
                  <a:extLst>
                    <a:ext uri="{FF2B5EF4-FFF2-40B4-BE49-F238E27FC236}">
                      <a16:creationId xmlns:a16="http://schemas.microsoft.com/office/drawing/2014/main" id="{D65AC3BF-0010-C762-670B-4BC0FD98C108}"/>
                    </a:ext>
                  </a:extLst>
                </p:cNvPr>
                <p:cNvSpPr/>
                <p:nvPr/>
              </p:nvSpPr>
              <p:spPr>
                <a:xfrm flipH="1">
                  <a:off x="0" y="0"/>
                  <a:ext cx="315883" cy="2443942"/>
                </a:xfrm>
                <a:custGeom>
                  <a:avLst/>
                  <a:gdLst/>
                  <a:ahLst/>
                  <a:cxnLst>
                    <a:cxn ang="0">
                      <a:pos x="wd2" y="hd2"/>
                    </a:cxn>
                    <a:cxn ang="5400000">
                      <a:pos x="wd2" y="hd2"/>
                    </a:cxn>
                    <a:cxn ang="10800000">
                      <a:pos x="wd2" y="hd2"/>
                    </a:cxn>
                    <a:cxn ang="16200000">
                      <a:pos x="wd2" y="hd2"/>
                    </a:cxn>
                  </a:cxnLst>
                  <a:rect l="0" t="0" r="r" b="b"/>
                  <a:pathLst>
                    <a:path w="21600" h="21600" extrusionOk="0">
                      <a:moveTo>
                        <a:pt x="0" y="2792"/>
                      </a:moveTo>
                      <a:lnTo>
                        <a:pt x="21600" y="0"/>
                      </a:lnTo>
                      <a:lnTo>
                        <a:pt x="21600" y="18808"/>
                      </a:lnTo>
                      <a:lnTo>
                        <a:pt x="0" y="21600"/>
                      </a:ln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sp>
              <p:nvSpPr>
                <p:cNvPr id="55" name="Shape 2743">
                  <a:extLst>
                    <a:ext uri="{FF2B5EF4-FFF2-40B4-BE49-F238E27FC236}">
                      <a16:creationId xmlns:a16="http://schemas.microsoft.com/office/drawing/2014/main" id="{BFDED437-8BE9-23F2-AB29-6C45FD625974}"/>
                    </a:ext>
                  </a:extLst>
                </p:cNvPr>
                <p:cNvSpPr/>
                <p:nvPr/>
              </p:nvSpPr>
              <p:spPr>
                <a:xfrm flipH="1">
                  <a:off x="0" y="0"/>
                  <a:ext cx="1263535" cy="31588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400" y="0"/>
                      </a:lnTo>
                      <a:lnTo>
                        <a:pt x="21600" y="0"/>
                      </a:lnTo>
                      <a:lnTo>
                        <a:pt x="16200" y="21600"/>
                      </a:lnTo>
                      <a:close/>
                    </a:path>
                  </a:pathLst>
                </a:custGeom>
                <a:solidFill>
                  <a:srgbClr val="FFFFFF">
                    <a:alpha val="20000"/>
                  </a:srgbClr>
                </a:solidFill>
                <a:ln w="12700" cap="flat">
                  <a:noFill/>
                  <a:miter lim="400000"/>
                </a:ln>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grpSp>
          <p:sp>
            <p:nvSpPr>
              <p:cNvPr id="52" name="Shape 2777">
                <a:extLst>
                  <a:ext uri="{FF2B5EF4-FFF2-40B4-BE49-F238E27FC236}">
                    <a16:creationId xmlns:a16="http://schemas.microsoft.com/office/drawing/2014/main" id="{C0B3BEB9-1BD7-2B86-A80D-CE0BC323A8F4}"/>
                  </a:ext>
                </a:extLst>
              </p:cNvPr>
              <p:cNvSpPr/>
              <p:nvPr/>
            </p:nvSpPr>
            <p:spPr>
              <a:xfrm>
                <a:off x="2282140" y="3222315"/>
                <a:ext cx="780920" cy="45733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lnSpc>
                    <a:spcPct val="120000"/>
                  </a:lnSpc>
                  <a:defRPr sz="1400">
                    <a:solidFill>
                      <a:srgbClr val="FFFFFF"/>
                    </a:solidFill>
                    <a:latin typeface="San Francisco Display Bold"/>
                    <a:ea typeface="San Francisco Display Bold"/>
                    <a:cs typeface="San Francisco Display Bold"/>
                    <a:sym typeface="San Francisco Display Bold"/>
                  </a:defRPr>
                </a:lvl1pPr>
              </a:lstStyle>
              <a:p>
                <a:r>
                  <a:rPr sz="1000" b="1">
                    <a:latin typeface="+mj-ea"/>
                    <a:ea typeface="+mj-ea"/>
                  </a:rPr>
                  <a:t>35%</a:t>
                </a:r>
              </a:p>
            </p:txBody>
          </p:sp>
        </p:grpSp>
        <p:grpSp>
          <p:nvGrpSpPr>
            <p:cNvPr id="56" name="Group 3">
              <a:extLst>
                <a:ext uri="{FF2B5EF4-FFF2-40B4-BE49-F238E27FC236}">
                  <a16:creationId xmlns:a16="http://schemas.microsoft.com/office/drawing/2014/main" id="{88F4E3DF-9AA1-059C-B377-2FB94F932FED}"/>
                </a:ext>
              </a:extLst>
            </p:cNvPr>
            <p:cNvGrpSpPr/>
            <p:nvPr/>
          </p:nvGrpSpPr>
          <p:grpSpPr>
            <a:xfrm>
              <a:off x="3411789" y="2833716"/>
              <a:ext cx="1263535" cy="3873733"/>
              <a:chOff x="3411789" y="2833716"/>
              <a:chExt cx="1263535" cy="3873733"/>
            </a:xfrm>
          </p:grpSpPr>
          <p:grpSp>
            <p:nvGrpSpPr>
              <p:cNvPr id="57" name="Group 2752">
                <a:extLst>
                  <a:ext uri="{FF2B5EF4-FFF2-40B4-BE49-F238E27FC236}">
                    <a16:creationId xmlns:a16="http://schemas.microsoft.com/office/drawing/2014/main" id="{24E34C56-D1CD-C641-9B76-F3BA03CB1D1D}"/>
                  </a:ext>
                </a:extLst>
              </p:cNvPr>
              <p:cNvGrpSpPr/>
              <p:nvPr/>
            </p:nvGrpSpPr>
            <p:grpSpPr>
              <a:xfrm>
                <a:off x="3411789" y="2833716"/>
                <a:ext cx="1263535" cy="3873733"/>
                <a:chOff x="0" y="0"/>
                <a:chExt cx="1263534" cy="3873732"/>
              </a:xfrm>
            </p:grpSpPr>
            <p:sp>
              <p:nvSpPr>
                <p:cNvPr id="59" name="Shape 2749">
                  <a:extLst>
                    <a:ext uri="{FF2B5EF4-FFF2-40B4-BE49-F238E27FC236}">
                      <a16:creationId xmlns:a16="http://schemas.microsoft.com/office/drawing/2014/main" id="{004862CD-596F-9BA0-3E8C-02D025D66AC8}"/>
                    </a:ext>
                  </a:extLst>
                </p:cNvPr>
                <p:cNvSpPr/>
                <p:nvPr/>
              </p:nvSpPr>
              <p:spPr>
                <a:xfrm flipH="1">
                  <a:off x="0" y="0"/>
                  <a:ext cx="1263535" cy="3873733"/>
                </a:xfrm>
                <a:custGeom>
                  <a:avLst/>
                  <a:gdLst/>
                  <a:ahLst/>
                  <a:cxnLst>
                    <a:cxn ang="0">
                      <a:pos x="wd2" y="hd2"/>
                    </a:cxn>
                    <a:cxn ang="5400000">
                      <a:pos x="wd2" y="hd2"/>
                    </a:cxn>
                    <a:cxn ang="10800000">
                      <a:pos x="wd2" y="hd2"/>
                    </a:cxn>
                    <a:cxn ang="16200000">
                      <a:pos x="wd2" y="hd2"/>
                    </a:cxn>
                  </a:cxnLst>
                  <a:rect l="0" t="0" r="r" b="b"/>
                  <a:pathLst>
                    <a:path w="21600" h="21600" extrusionOk="0">
                      <a:moveTo>
                        <a:pt x="0" y="1761"/>
                      </a:moveTo>
                      <a:lnTo>
                        <a:pt x="5400" y="0"/>
                      </a:lnTo>
                      <a:lnTo>
                        <a:pt x="21600" y="0"/>
                      </a:lnTo>
                      <a:lnTo>
                        <a:pt x="21600" y="19839"/>
                      </a:lnTo>
                      <a:lnTo>
                        <a:pt x="16200" y="21600"/>
                      </a:lnTo>
                      <a:lnTo>
                        <a:pt x="0" y="21600"/>
                      </a:lnTo>
                      <a:close/>
                    </a:path>
                  </a:pathLst>
                </a:custGeom>
                <a:gradFill flip="none" rotWithShape="1">
                  <a:gsLst>
                    <a:gs pos="0">
                      <a:srgbClr val="FF2841"/>
                    </a:gs>
                    <a:gs pos="100000">
                      <a:srgbClr val="FF6802"/>
                    </a:gs>
                  </a:gsLst>
                  <a:lin ang="13500000" scaled="0"/>
                </a:gradFill>
                <a:ln w="12700" cap="flat">
                  <a:noFill/>
                  <a:miter lim="400000"/>
                </a:ln>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sp>
              <p:nvSpPr>
                <p:cNvPr id="60" name="Shape 2750">
                  <a:extLst>
                    <a:ext uri="{FF2B5EF4-FFF2-40B4-BE49-F238E27FC236}">
                      <a16:creationId xmlns:a16="http://schemas.microsoft.com/office/drawing/2014/main" id="{62BE5982-5C61-5F27-85F3-A67EF79B7C5F}"/>
                    </a:ext>
                  </a:extLst>
                </p:cNvPr>
                <p:cNvSpPr/>
                <p:nvPr/>
              </p:nvSpPr>
              <p:spPr>
                <a:xfrm flipH="1">
                  <a:off x="0" y="0"/>
                  <a:ext cx="315883" cy="3873733"/>
                </a:xfrm>
                <a:custGeom>
                  <a:avLst/>
                  <a:gdLst/>
                  <a:ahLst/>
                  <a:cxnLst>
                    <a:cxn ang="0">
                      <a:pos x="wd2" y="hd2"/>
                    </a:cxn>
                    <a:cxn ang="5400000">
                      <a:pos x="wd2" y="hd2"/>
                    </a:cxn>
                    <a:cxn ang="10800000">
                      <a:pos x="wd2" y="hd2"/>
                    </a:cxn>
                    <a:cxn ang="16200000">
                      <a:pos x="wd2" y="hd2"/>
                    </a:cxn>
                  </a:cxnLst>
                  <a:rect l="0" t="0" r="r" b="b"/>
                  <a:pathLst>
                    <a:path w="21600" h="21600" extrusionOk="0">
                      <a:moveTo>
                        <a:pt x="0" y="1761"/>
                      </a:moveTo>
                      <a:lnTo>
                        <a:pt x="21600" y="0"/>
                      </a:lnTo>
                      <a:lnTo>
                        <a:pt x="21600" y="19839"/>
                      </a:lnTo>
                      <a:lnTo>
                        <a:pt x="0" y="21600"/>
                      </a:lnTo>
                      <a:close/>
                    </a:path>
                  </a:pathLst>
                </a:custGeom>
                <a:solidFill>
                  <a:srgbClr val="000000">
                    <a:alpha val="20000"/>
                  </a:srgbClr>
                </a:solidFill>
                <a:ln w="12700" cap="flat">
                  <a:noFill/>
                  <a:miter lim="400000"/>
                </a:ln>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sp>
              <p:nvSpPr>
                <p:cNvPr id="61" name="Shape 2751">
                  <a:extLst>
                    <a:ext uri="{FF2B5EF4-FFF2-40B4-BE49-F238E27FC236}">
                      <a16:creationId xmlns:a16="http://schemas.microsoft.com/office/drawing/2014/main" id="{B3575C13-169B-DBC5-3522-52D85E52F1AC}"/>
                    </a:ext>
                  </a:extLst>
                </p:cNvPr>
                <p:cNvSpPr/>
                <p:nvPr/>
              </p:nvSpPr>
              <p:spPr>
                <a:xfrm flipH="1">
                  <a:off x="0" y="0"/>
                  <a:ext cx="1263535" cy="3158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5400" y="0"/>
                      </a:lnTo>
                      <a:lnTo>
                        <a:pt x="21600" y="0"/>
                      </a:lnTo>
                      <a:lnTo>
                        <a:pt x="16200" y="21600"/>
                      </a:lnTo>
                      <a:close/>
                    </a:path>
                  </a:pathLst>
                </a:custGeom>
                <a:solidFill>
                  <a:srgbClr val="FFFFFF">
                    <a:alpha val="20000"/>
                  </a:srgbClr>
                </a:solidFill>
                <a:ln w="12700" cap="flat">
                  <a:noFill/>
                  <a:miter lim="400000"/>
                </a:ln>
                <a:effectLst/>
              </p:spPr>
              <p:txBody>
                <a:bodyPr wrap="square" lIns="45719" tIns="45719" rIns="45719" bIns="45719" numCol="1" anchor="ctr">
                  <a:noAutofit/>
                </a:bodyPr>
                <a:lstStyle/>
                <a:p>
                  <a:pPr algn="ctr">
                    <a:defRPr sz="3200">
                      <a:solidFill>
                        <a:srgbClr val="E7E6E6"/>
                      </a:solidFill>
                      <a:latin typeface="Bebas Neue Bold"/>
                      <a:ea typeface="Bebas Neue Bold"/>
                      <a:cs typeface="Bebas Neue Bold"/>
                      <a:sym typeface="Bebas Neue Bold"/>
                    </a:defRPr>
                  </a:pPr>
                  <a:endParaRPr/>
                </a:p>
              </p:txBody>
            </p:sp>
          </p:grpSp>
          <p:sp>
            <p:nvSpPr>
              <p:cNvPr id="58" name="Shape 2779">
                <a:extLst>
                  <a:ext uri="{FF2B5EF4-FFF2-40B4-BE49-F238E27FC236}">
                    <a16:creationId xmlns:a16="http://schemas.microsoft.com/office/drawing/2014/main" id="{5821287F-01B1-FEE6-6531-CC4323BC3421}"/>
                  </a:ext>
                </a:extLst>
              </p:cNvPr>
              <p:cNvSpPr/>
              <p:nvPr/>
            </p:nvSpPr>
            <p:spPr>
              <a:xfrm>
                <a:off x="3862483" y="3222314"/>
                <a:ext cx="780920" cy="457330"/>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lnSpc>
                    <a:spcPct val="120000"/>
                  </a:lnSpc>
                  <a:defRPr sz="1400">
                    <a:solidFill>
                      <a:srgbClr val="FFFFFF"/>
                    </a:solidFill>
                    <a:latin typeface="San Francisco Display Bold"/>
                    <a:ea typeface="San Francisco Display Bold"/>
                    <a:cs typeface="San Francisco Display Bold"/>
                    <a:sym typeface="San Francisco Display Bold"/>
                  </a:defRPr>
                </a:lvl1pPr>
              </a:lstStyle>
              <a:p>
                <a:r>
                  <a:rPr sz="1000" b="1">
                    <a:latin typeface="+mj-ea"/>
                    <a:ea typeface="+mj-ea"/>
                  </a:rPr>
                  <a:t>60%</a:t>
                </a:r>
              </a:p>
            </p:txBody>
          </p:sp>
        </p:grpSp>
      </p:grpSp>
    </p:spTree>
    <p:extLst>
      <p:ext uri="{BB962C8B-B14F-4D97-AF65-F5344CB8AC3E}">
        <p14:creationId xmlns:p14="http://schemas.microsoft.com/office/powerpoint/2010/main" val="40324781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F299B-88F0-B441-24E8-5A4F1E43D503}"/>
            </a:ext>
          </a:extLst>
        </p:cNvPr>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A172AA0D-4425-C75E-B8EF-39681064E2CB}"/>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25470382-9E0E-FE87-2E48-550774DCC349}"/>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E4AE5891-651F-7540-EC62-B3167CE0E439}"/>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7E1A08E5-6AD9-A2EE-1CB4-607E27BF08CD}"/>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F32B307E-A63B-C1D6-6B59-75E2D103EC03}"/>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E4F3276B-DC48-3203-F5F3-D2372CC59589}"/>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C652BFAB-9BFB-7BA7-A558-3CC38AF136B3}"/>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8436C29C-DCC9-9169-0B97-F7CEAA1B95D3}"/>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6D7706B8-3255-DF1D-250F-44A43C520C7C}"/>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50D89F95-D662-063B-E16D-10B4B5A1F5D0}"/>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60764E29-E95A-82DE-B266-63A25386FC08}"/>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E996C3A5-C940-C3E4-3473-582777E353DD}"/>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A493A746-AE0E-A835-407F-73C5DB26242E}"/>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7F17A36C-C00F-ABB8-11AD-5F0FDFC41304}"/>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0D5C3778-15C7-154A-051D-9812C55DC9A2}"/>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Q4 MANAGEMENT ACTION PLAN (WITH TIMELINE)</a:t>
            </a:r>
          </a:p>
        </p:txBody>
      </p:sp>
      <p:sp>
        <p:nvSpPr>
          <p:cNvPr id="47" name="任意多边形: 形状 46">
            <a:extLst>
              <a:ext uri="{FF2B5EF4-FFF2-40B4-BE49-F238E27FC236}">
                <a16:creationId xmlns:a16="http://schemas.microsoft.com/office/drawing/2014/main" id="{32CB4E42-E2C0-205B-1502-29E849F95B78}"/>
              </a:ext>
            </a:extLst>
          </p:cNvPr>
          <p:cNvSpPr/>
          <p:nvPr/>
        </p:nvSpPr>
        <p:spPr>
          <a:xfrm>
            <a:off x="0" y="5194376"/>
            <a:ext cx="12192000" cy="1663624"/>
          </a:xfrm>
          <a:custGeom>
            <a:avLst/>
            <a:gdLst>
              <a:gd name="connsiteX0" fmla="*/ 0 w 12192000"/>
              <a:gd name="connsiteY0" fmla="*/ 0 h 1663624"/>
              <a:gd name="connsiteX1" fmla="*/ 69098 w 12192000"/>
              <a:gd name="connsiteY1" fmla="*/ 7805 h 1663624"/>
              <a:gd name="connsiteX2" fmla="*/ 3425371 w 12192000"/>
              <a:gd name="connsiteY2" fmla="*/ 770995 h 1663624"/>
              <a:gd name="connsiteX3" fmla="*/ 7329714 w 12192000"/>
              <a:gd name="connsiteY3" fmla="*/ 480710 h 1663624"/>
              <a:gd name="connsiteX4" fmla="*/ 9985829 w 12192000"/>
              <a:gd name="connsiteY4" fmla="*/ 887110 h 1663624"/>
              <a:gd name="connsiteX5" fmla="*/ 11778343 w 12192000"/>
              <a:gd name="connsiteY5" fmla="*/ 770996 h 1663624"/>
              <a:gd name="connsiteX6" fmla="*/ 12192000 w 12192000"/>
              <a:gd name="connsiteY6" fmla="*/ 735752 h 1663624"/>
              <a:gd name="connsiteX7" fmla="*/ 12192000 w 12192000"/>
              <a:gd name="connsiteY7" fmla="*/ 1663624 h 1663624"/>
              <a:gd name="connsiteX8" fmla="*/ 0 w 12192000"/>
              <a:gd name="connsiteY8" fmla="*/ 1663624 h 1663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663624">
                <a:moveTo>
                  <a:pt x="0" y="0"/>
                </a:moveTo>
                <a:lnTo>
                  <a:pt x="69098" y="7805"/>
                </a:lnTo>
                <a:cubicBezTo>
                  <a:pt x="871613" y="126999"/>
                  <a:pt x="2322588" y="699028"/>
                  <a:pt x="3425371" y="770995"/>
                </a:cubicBezTo>
                <a:cubicBezTo>
                  <a:pt x="4685695" y="853243"/>
                  <a:pt x="6236305" y="461358"/>
                  <a:pt x="7329714" y="480710"/>
                </a:cubicBezTo>
                <a:cubicBezTo>
                  <a:pt x="8423124" y="500062"/>
                  <a:pt x="8994020" y="836310"/>
                  <a:pt x="9985829" y="887110"/>
                </a:cubicBezTo>
                <a:cubicBezTo>
                  <a:pt x="10481734" y="912510"/>
                  <a:pt x="11154229" y="830867"/>
                  <a:pt x="11778343" y="770996"/>
                </a:cubicBezTo>
                <a:lnTo>
                  <a:pt x="12192000" y="735752"/>
                </a:lnTo>
                <a:lnTo>
                  <a:pt x="12192000" y="1663624"/>
                </a:lnTo>
                <a:lnTo>
                  <a:pt x="0" y="1663624"/>
                </a:lnTo>
                <a:close/>
              </a:path>
            </a:pathLst>
          </a:custGeom>
          <a:gradFill flip="none" rotWithShape="1">
            <a:gsLst>
              <a:gs pos="0">
                <a:schemeClr val="accent1">
                  <a:alpha val="64000"/>
                </a:schemeClr>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8" name="任意多边形: 形状 47">
            <a:extLst>
              <a:ext uri="{FF2B5EF4-FFF2-40B4-BE49-F238E27FC236}">
                <a16:creationId xmlns:a16="http://schemas.microsoft.com/office/drawing/2014/main" id="{1C69C518-2CAE-EF0C-B4F3-B9BD7EE717CA}"/>
              </a:ext>
            </a:extLst>
          </p:cNvPr>
          <p:cNvSpPr/>
          <p:nvPr/>
        </p:nvSpPr>
        <p:spPr>
          <a:xfrm>
            <a:off x="0" y="5515253"/>
            <a:ext cx="12192000" cy="1342747"/>
          </a:xfrm>
          <a:custGeom>
            <a:avLst/>
            <a:gdLst>
              <a:gd name="connsiteX0" fmla="*/ 9942286 w 12192000"/>
              <a:gd name="connsiteY0" fmla="*/ 176 h 1342747"/>
              <a:gd name="connsiteX1" fmla="*/ 12120450 w 12192000"/>
              <a:gd name="connsiteY1" fmla="*/ 290008 h 1342747"/>
              <a:gd name="connsiteX2" fmla="*/ 12192000 w 12192000"/>
              <a:gd name="connsiteY2" fmla="*/ 315394 h 1342747"/>
              <a:gd name="connsiteX3" fmla="*/ 12192000 w 12192000"/>
              <a:gd name="connsiteY3" fmla="*/ 1342747 h 1342747"/>
              <a:gd name="connsiteX4" fmla="*/ 0 w 12192000"/>
              <a:gd name="connsiteY4" fmla="*/ 1342747 h 1342747"/>
              <a:gd name="connsiteX5" fmla="*/ 0 w 12192000"/>
              <a:gd name="connsiteY5" fmla="*/ 316294 h 1342747"/>
              <a:gd name="connsiteX6" fmla="*/ 181443 w 12192000"/>
              <a:gd name="connsiteY6" fmla="*/ 269499 h 1342747"/>
              <a:gd name="connsiteX7" fmla="*/ 2090057 w 12192000"/>
              <a:gd name="connsiteY7" fmla="*/ 58233 h 1342747"/>
              <a:gd name="connsiteX8" fmla="*/ 6168571 w 12192000"/>
              <a:gd name="connsiteY8" fmla="*/ 522690 h 1342747"/>
              <a:gd name="connsiteX9" fmla="*/ 9942286 w 12192000"/>
              <a:gd name="connsiteY9" fmla="*/ 176 h 134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1342747">
                <a:moveTo>
                  <a:pt x="9942286" y="176"/>
                </a:moveTo>
                <a:cubicBezTo>
                  <a:pt x="10744200" y="-5267"/>
                  <a:pt x="11561083" y="115837"/>
                  <a:pt x="12120450" y="290008"/>
                </a:cubicBezTo>
                <a:lnTo>
                  <a:pt x="12192000" y="315394"/>
                </a:lnTo>
                <a:lnTo>
                  <a:pt x="12192000" y="1342747"/>
                </a:lnTo>
                <a:lnTo>
                  <a:pt x="0" y="1342747"/>
                </a:lnTo>
                <a:lnTo>
                  <a:pt x="0" y="316294"/>
                </a:lnTo>
                <a:lnTo>
                  <a:pt x="181443" y="269499"/>
                </a:lnTo>
                <a:cubicBezTo>
                  <a:pt x="706854" y="147814"/>
                  <a:pt x="1388534" y="56721"/>
                  <a:pt x="2090057" y="58233"/>
                </a:cubicBezTo>
                <a:cubicBezTo>
                  <a:pt x="3212495" y="60652"/>
                  <a:pt x="4859867" y="532366"/>
                  <a:pt x="6168571" y="522690"/>
                </a:cubicBezTo>
                <a:cubicBezTo>
                  <a:pt x="7477276" y="513014"/>
                  <a:pt x="8873067" y="7433"/>
                  <a:pt x="9942286" y="176"/>
                </a:cubicBezTo>
                <a:close/>
              </a:path>
            </a:pathLst>
          </a:custGeom>
          <a:gradFill flip="none" rotWithShape="1">
            <a:gsLst>
              <a:gs pos="0">
                <a:schemeClr val="accent1">
                  <a:alpha val="64000"/>
                </a:schemeClr>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28" name="组合 27">
            <a:extLst>
              <a:ext uri="{FF2B5EF4-FFF2-40B4-BE49-F238E27FC236}">
                <a16:creationId xmlns:a16="http://schemas.microsoft.com/office/drawing/2014/main" id="{C4CFB704-0025-1B9F-4A5E-70ADBDFAB62B}"/>
              </a:ext>
            </a:extLst>
          </p:cNvPr>
          <p:cNvGrpSpPr/>
          <p:nvPr/>
        </p:nvGrpSpPr>
        <p:grpSpPr>
          <a:xfrm>
            <a:off x="1822058" y="1813660"/>
            <a:ext cx="2638580" cy="4123497"/>
            <a:chOff x="731838" y="1821487"/>
            <a:chExt cx="2638580" cy="4123497"/>
          </a:xfrm>
        </p:grpSpPr>
        <p:sp>
          <p:nvSpPr>
            <p:cNvPr id="9" name="椭圆 22">
              <a:extLst>
                <a:ext uri="{FF2B5EF4-FFF2-40B4-BE49-F238E27FC236}">
                  <a16:creationId xmlns:a16="http://schemas.microsoft.com/office/drawing/2014/main" id="{AC61013F-B22A-FBEE-8E30-0EE44BD665B4}"/>
                </a:ext>
              </a:extLst>
            </p:cNvPr>
            <p:cNvSpPr/>
            <p:nvPr/>
          </p:nvSpPr>
          <p:spPr>
            <a:xfrm>
              <a:off x="731838" y="2205686"/>
              <a:ext cx="2638580" cy="3739298"/>
            </a:xfrm>
            <a:prstGeom prst="roundRect">
              <a:avLst>
                <a:gd name="adj" fmla="val 2543"/>
              </a:avLst>
            </a:prstGeom>
            <a:gradFill flip="none" rotWithShape="1">
              <a:gsLst>
                <a:gs pos="0">
                  <a:schemeClr val="accent1"/>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8" name="Oval 108">
              <a:extLst>
                <a:ext uri="{FF2B5EF4-FFF2-40B4-BE49-F238E27FC236}">
                  <a16:creationId xmlns:a16="http://schemas.microsoft.com/office/drawing/2014/main" id="{A9432B26-3529-0CF8-74FB-32203B2EA141}"/>
                </a:ext>
              </a:extLst>
            </p:cNvPr>
            <p:cNvSpPr/>
            <p:nvPr/>
          </p:nvSpPr>
          <p:spPr>
            <a:xfrm>
              <a:off x="1666929" y="1821487"/>
              <a:ext cx="768399" cy="768399"/>
            </a:xfrm>
            <a:prstGeom prst="ellipse">
              <a:avLst/>
            </a:prstGeom>
            <a:gradFill flip="none" rotWithShape="1">
              <a:gsLst>
                <a:gs pos="0">
                  <a:schemeClr val="accent1"/>
                </a:gs>
                <a:gs pos="100000">
                  <a:schemeClr val="accent2"/>
                </a:gs>
              </a:gsLst>
              <a:lin ang="27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组合 22">
              <a:extLst>
                <a:ext uri="{FF2B5EF4-FFF2-40B4-BE49-F238E27FC236}">
                  <a16:creationId xmlns:a16="http://schemas.microsoft.com/office/drawing/2014/main" id="{E002C172-E88B-8AC2-236C-6ABFF8CC8D8D}"/>
                </a:ext>
              </a:extLst>
            </p:cNvPr>
            <p:cNvGrpSpPr/>
            <p:nvPr/>
          </p:nvGrpSpPr>
          <p:grpSpPr>
            <a:xfrm>
              <a:off x="905682" y="2714718"/>
              <a:ext cx="2290893" cy="2829528"/>
              <a:chOff x="905682" y="2899064"/>
              <a:chExt cx="2290893" cy="2829528"/>
            </a:xfrm>
          </p:grpSpPr>
          <p:sp>
            <p:nvSpPr>
              <p:cNvPr id="17" name="文本框 16">
                <a:extLst>
                  <a:ext uri="{FF2B5EF4-FFF2-40B4-BE49-F238E27FC236}">
                    <a16:creationId xmlns:a16="http://schemas.microsoft.com/office/drawing/2014/main" id="{ADC3830D-5C2B-AFD6-7D4F-475413E985F8}"/>
                  </a:ext>
                </a:extLst>
              </p:cNvPr>
              <p:cNvSpPr txBox="1"/>
              <p:nvPr/>
            </p:nvSpPr>
            <p:spPr>
              <a:xfrm>
                <a:off x="906574" y="2899064"/>
                <a:ext cx="2289108" cy="830997"/>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Copper Futures Hedging Ratio Increase</a:t>
                </a:r>
              </a:p>
            </p:txBody>
          </p:sp>
          <p:sp>
            <p:nvSpPr>
              <p:cNvPr id="18" name="标题 1">
                <a:extLst>
                  <a:ext uri="{FF2B5EF4-FFF2-40B4-BE49-F238E27FC236}">
                    <a16:creationId xmlns:a16="http://schemas.microsoft.com/office/drawing/2014/main" id="{3003CD78-8F03-76D5-C93C-A5C3C442D519}"/>
                  </a:ext>
                </a:extLst>
              </p:cNvPr>
              <p:cNvSpPr txBox="1"/>
              <p:nvPr/>
            </p:nvSpPr>
            <p:spPr>
              <a:xfrm>
                <a:off x="905682" y="3743818"/>
                <a:ext cx="2290893" cy="1984774"/>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solidFill>
                      <a:schemeClr val="bg1"/>
                    </a:solidFill>
                  </a:rPr>
                  <a:t>The finance department is required to increase the copper futures hedging ratio to 70% by October 15, with a target of locking in a gross margin of at least 15 million yuan. This will help the company reduce the impact of copper - price fluctuations on its profitability.</a:t>
                </a:r>
              </a:p>
            </p:txBody>
          </p:sp>
        </p:grpSp>
        <p:sp>
          <p:nvSpPr>
            <p:cNvPr id="25" name="文本框 24">
              <a:extLst>
                <a:ext uri="{FF2B5EF4-FFF2-40B4-BE49-F238E27FC236}">
                  <a16:creationId xmlns:a16="http://schemas.microsoft.com/office/drawing/2014/main" id="{5E976FAD-0C61-A8E3-2E30-B8C362B7E685}"/>
                </a:ext>
              </a:extLst>
            </p:cNvPr>
            <p:cNvSpPr txBox="1"/>
            <p:nvPr/>
          </p:nvSpPr>
          <p:spPr>
            <a:xfrm>
              <a:off x="1425731" y="1913299"/>
              <a:ext cx="1250794" cy="584775"/>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pPr algn="ctr"/>
              <a:r>
                <a:rPr lang="en-US" altLang="zh-CN" sz="3200"/>
                <a:t>01</a:t>
              </a:r>
              <a:endParaRPr lang="zh-CN" altLang="en-US" sz="3200" dirty="0"/>
            </a:p>
          </p:txBody>
        </p:sp>
      </p:grpSp>
      <p:grpSp>
        <p:nvGrpSpPr>
          <p:cNvPr id="29" name="组合 28">
            <a:extLst>
              <a:ext uri="{FF2B5EF4-FFF2-40B4-BE49-F238E27FC236}">
                <a16:creationId xmlns:a16="http://schemas.microsoft.com/office/drawing/2014/main" id="{DB32ADE9-24F0-FC33-A3A2-04531FC48D40}"/>
              </a:ext>
            </a:extLst>
          </p:cNvPr>
          <p:cNvGrpSpPr/>
          <p:nvPr/>
        </p:nvGrpSpPr>
        <p:grpSpPr>
          <a:xfrm>
            <a:off x="4766369" y="1070878"/>
            <a:ext cx="2638580" cy="4123497"/>
            <a:chOff x="731838" y="1821487"/>
            <a:chExt cx="2638580" cy="4123497"/>
          </a:xfrm>
        </p:grpSpPr>
        <p:sp>
          <p:nvSpPr>
            <p:cNvPr id="30" name="椭圆 22">
              <a:extLst>
                <a:ext uri="{FF2B5EF4-FFF2-40B4-BE49-F238E27FC236}">
                  <a16:creationId xmlns:a16="http://schemas.microsoft.com/office/drawing/2014/main" id="{4B86B769-B85A-022B-255A-6304974C0D2F}"/>
                </a:ext>
              </a:extLst>
            </p:cNvPr>
            <p:cNvSpPr/>
            <p:nvPr/>
          </p:nvSpPr>
          <p:spPr>
            <a:xfrm>
              <a:off x="731838" y="2205686"/>
              <a:ext cx="2638580" cy="3739298"/>
            </a:xfrm>
            <a:prstGeom prst="roundRect">
              <a:avLst>
                <a:gd name="adj" fmla="val 2543"/>
              </a:avLst>
            </a:prstGeom>
            <a:gradFill flip="none" rotWithShape="1">
              <a:gsLst>
                <a:gs pos="0">
                  <a:schemeClr val="accent1"/>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1" name="Oval 108">
              <a:extLst>
                <a:ext uri="{FF2B5EF4-FFF2-40B4-BE49-F238E27FC236}">
                  <a16:creationId xmlns:a16="http://schemas.microsoft.com/office/drawing/2014/main" id="{4AEC57A5-31A5-4DBA-0F3C-FEC3E1F34762}"/>
                </a:ext>
              </a:extLst>
            </p:cNvPr>
            <p:cNvSpPr/>
            <p:nvPr/>
          </p:nvSpPr>
          <p:spPr>
            <a:xfrm>
              <a:off x="1666929" y="1821487"/>
              <a:ext cx="768399" cy="768399"/>
            </a:xfrm>
            <a:prstGeom prst="ellipse">
              <a:avLst/>
            </a:prstGeom>
            <a:gradFill flip="none" rotWithShape="1">
              <a:gsLst>
                <a:gs pos="0">
                  <a:schemeClr val="accent1"/>
                </a:gs>
                <a:gs pos="100000">
                  <a:schemeClr val="accent2"/>
                </a:gs>
              </a:gsLst>
              <a:lin ang="27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3" name="组合 32">
              <a:extLst>
                <a:ext uri="{FF2B5EF4-FFF2-40B4-BE49-F238E27FC236}">
                  <a16:creationId xmlns:a16="http://schemas.microsoft.com/office/drawing/2014/main" id="{CF477384-40C3-45C4-1F34-D2EF6E2766BE}"/>
                </a:ext>
              </a:extLst>
            </p:cNvPr>
            <p:cNvGrpSpPr/>
            <p:nvPr/>
          </p:nvGrpSpPr>
          <p:grpSpPr>
            <a:xfrm>
              <a:off x="905682" y="2714718"/>
              <a:ext cx="2290893" cy="2406335"/>
              <a:chOff x="905682" y="2899064"/>
              <a:chExt cx="2290893" cy="2406335"/>
            </a:xfrm>
          </p:grpSpPr>
          <p:sp>
            <p:nvSpPr>
              <p:cNvPr id="36" name="文本框 35">
                <a:extLst>
                  <a:ext uri="{FF2B5EF4-FFF2-40B4-BE49-F238E27FC236}">
                    <a16:creationId xmlns:a16="http://schemas.microsoft.com/office/drawing/2014/main" id="{E788B399-3554-E232-F1EF-E3DF6BD74D89}"/>
                  </a:ext>
                </a:extLst>
              </p:cNvPr>
              <p:cNvSpPr txBox="1"/>
              <p:nvPr/>
            </p:nvSpPr>
            <p:spPr>
              <a:xfrm>
                <a:off x="906574" y="2899064"/>
                <a:ext cx="2044234" cy="830997"/>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Risk - Assessment and Monitoring</a:t>
                </a:r>
              </a:p>
            </p:txBody>
          </p:sp>
          <p:sp>
            <p:nvSpPr>
              <p:cNvPr id="37" name="标题 1">
                <a:extLst>
                  <a:ext uri="{FF2B5EF4-FFF2-40B4-BE49-F238E27FC236}">
                    <a16:creationId xmlns:a16="http://schemas.microsoft.com/office/drawing/2014/main" id="{7DA2F0B8-6A6E-1636-7AC8-37A7CA219C6A}"/>
                  </a:ext>
                </a:extLst>
              </p:cNvPr>
              <p:cNvSpPr txBox="1"/>
              <p:nvPr/>
            </p:nvSpPr>
            <p:spPr>
              <a:xfrm>
                <a:off x="905682" y="3743818"/>
                <a:ext cx="2290893" cy="1561581"/>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solidFill>
                      <a:schemeClr val="bg1"/>
                    </a:solidFill>
                  </a:rPr>
                  <a:t>The company needs to continuously assess and monitor market risks, such as copper - price and exchange - rate fluctuations, and adjust its hedging strategies in a timely manner.</a:t>
                </a:r>
              </a:p>
            </p:txBody>
          </p:sp>
        </p:grpSp>
        <p:sp>
          <p:nvSpPr>
            <p:cNvPr id="35" name="文本框 34">
              <a:extLst>
                <a:ext uri="{FF2B5EF4-FFF2-40B4-BE49-F238E27FC236}">
                  <a16:creationId xmlns:a16="http://schemas.microsoft.com/office/drawing/2014/main" id="{9B1D1501-1117-162D-9A95-D2066DCAF837}"/>
                </a:ext>
              </a:extLst>
            </p:cNvPr>
            <p:cNvSpPr txBox="1"/>
            <p:nvPr/>
          </p:nvSpPr>
          <p:spPr>
            <a:xfrm>
              <a:off x="1425731" y="1913299"/>
              <a:ext cx="1250794" cy="584775"/>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pPr algn="ctr"/>
              <a:r>
                <a:rPr lang="en-US" altLang="zh-CN" sz="3200"/>
                <a:t>02</a:t>
              </a:r>
              <a:endParaRPr lang="zh-CN" altLang="en-US" sz="3200" dirty="0"/>
            </a:p>
          </p:txBody>
        </p:sp>
      </p:grpSp>
      <p:grpSp>
        <p:nvGrpSpPr>
          <p:cNvPr id="39" name="组合 38">
            <a:extLst>
              <a:ext uri="{FF2B5EF4-FFF2-40B4-BE49-F238E27FC236}">
                <a16:creationId xmlns:a16="http://schemas.microsoft.com/office/drawing/2014/main" id="{3A7F43AE-2908-AD0A-FDFA-6EBA752AD762}"/>
              </a:ext>
            </a:extLst>
          </p:cNvPr>
          <p:cNvGrpSpPr/>
          <p:nvPr/>
        </p:nvGrpSpPr>
        <p:grpSpPr>
          <a:xfrm>
            <a:off x="7710680" y="1813660"/>
            <a:ext cx="2659262" cy="4123497"/>
            <a:chOff x="731838" y="1821487"/>
            <a:chExt cx="2659262" cy="4123497"/>
          </a:xfrm>
        </p:grpSpPr>
        <p:sp>
          <p:nvSpPr>
            <p:cNvPr id="40" name="椭圆 22">
              <a:extLst>
                <a:ext uri="{FF2B5EF4-FFF2-40B4-BE49-F238E27FC236}">
                  <a16:creationId xmlns:a16="http://schemas.microsoft.com/office/drawing/2014/main" id="{17BAF97D-D613-BDF0-AC0B-1E694A91A85A}"/>
                </a:ext>
              </a:extLst>
            </p:cNvPr>
            <p:cNvSpPr/>
            <p:nvPr/>
          </p:nvSpPr>
          <p:spPr>
            <a:xfrm>
              <a:off x="731838" y="2205686"/>
              <a:ext cx="2638580" cy="3739298"/>
            </a:xfrm>
            <a:prstGeom prst="roundRect">
              <a:avLst>
                <a:gd name="adj" fmla="val 2543"/>
              </a:avLst>
            </a:prstGeom>
            <a:gradFill flip="none" rotWithShape="1">
              <a:gsLst>
                <a:gs pos="0">
                  <a:schemeClr val="accent1"/>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1" name="Oval 108">
              <a:extLst>
                <a:ext uri="{FF2B5EF4-FFF2-40B4-BE49-F238E27FC236}">
                  <a16:creationId xmlns:a16="http://schemas.microsoft.com/office/drawing/2014/main" id="{C3ABB5BB-4707-9266-639E-31010C06C434}"/>
                </a:ext>
              </a:extLst>
            </p:cNvPr>
            <p:cNvSpPr/>
            <p:nvPr/>
          </p:nvSpPr>
          <p:spPr>
            <a:xfrm>
              <a:off x="1666929" y="1821487"/>
              <a:ext cx="768399" cy="768399"/>
            </a:xfrm>
            <a:prstGeom prst="ellipse">
              <a:avLst/>
            </a:prstGeom>
            <a:gradFill flip="none" rotWithShape="1">
              <a:gsLst>
                <a:gs pos="0">
                  <a:schemeClr val="accent1"/>
                </a:gs>
                <a:gs pos="100000">
                  <a:schemeClr val="accent2"/>
                </a:gs>
              </a:gsLst>
              <a:lin ang="2700000" scaled="1"/>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2" name="组合 41">
              <a:extLst>
                <a:ext uri="{FF2B5EF4-FFF2-40B4-BE49-F238E27FC236}">
                  <a16:creationId xmlns:a16="http://schemas.microsoft.com/office/drawing/2014/main" id="{E1EFEC0B-CF8B-A506-66A6-8CE5F6FDB136}"/>
                </a:ext>
              </a:extLst>
            </p:cNvPr>
            <p:cNvGrpSpPr/>
            <p:nvPr/>
          </p:nvGrpSpPr>
          <p:grpSpPr>
            <a:xfrm>
              <a:off x="905682" y="2714718"/>
              <a:ext cx="2485418" cy="2194739"/>
              <a:chOff x="905682" y="2899064"/>
              <a:chExt cx="2485418" cy="2194739"/>
            </a:xfrm>
          </p:grpSpPr>
          <p:sp>
            <p:nvSpPr>
              <p:cNvPr id="44" name="文本框 43">
                <a:extLst>
                  <a:ext uri="{FF2B5EF4-FFF2-40B4-BE49-F238E27FC236}">
                    <a16:creationId xmlns:a16="http://schemas.microsoft.com/office/drawing/2014/main" id="{842F3B80-193E-823B-42AE-6859E8F25BDB}"/>
                  </a:ext>
                </a:extLst>
              </p:cNvPr>
              <p:cNvSpPr txBox="1"/>
              <p:nvPr/>
            </p:nvSpPr>
            <p:spPr>
              <a:xfrm>
                <a:off x="906574" y="2899064"/>
                <a:ext cx="2484526" cy="830997"/>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Risk - Management System Improvement</a:t>
                </a:r>
              </a:p>
            </p:txBody>
          </p:sp>
          <p:sp>
            <p:nvSpPr>
              <p:cNvPr id="45" name="标题 1">
                <a:extLst>
                  <a:ext uri="{FF2B5EF4-FFF2-40B4-BE49-F238E27FC236}">
                    <a16:creationId xmlns:a16="http://schemas.microsoft.com/office/drawing/2014/main" id="{72E91010-4A89-381F-AF1C-8993BDFB03FD}"/>
                  </a:ext>
                </a:extLst>
              </p:cNvPr>
              <p:cNvSpPr txBox="1"/>
              <p:nvPr/>
            </p:nvSpPr>
            <p:spPr>
              <a:xfrm>
                <a:off x="905682" y="3743818"/>
                <a:ext cx="2290893" cy="1349985"/>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solidFill>
                      <a:schemeClr val="bg1"/>
                    </a:solidFill>
                  </a:rPr>
                  <a:t>Improving the risk - management system and enhancing the company's risk - resistance ability are important for long - term stable development.</a:t>
                </a:r>
              </a:p>
            </p:txBody>
          </p:sp>
        </p:grpSp>
        <p:sp>
          <p:nvSpPr>
            <p:cNvPr id="43" name="文本框 42">
              <a:extLst>
                <a:ext uri="{FF2B5EF4-FFF2-40B4-BE49-F238E27FC236}">
                  <a16:creationId xmlns:a16="http://schemas.microsoft.com/office/drawing/2014/main" id="{DE6F65B6-8559-EA63-355C-1D709F2BAB4A}"/>
                </a:ext>
              </a:extLst>
            </p:cNvPr>
            <p:cNvSpPr txBox="1"/>
            <p:nvPr/>
          </p:nvSpPr>
          <p:spPr>
            <a:xfrm>
              <a:off x="1425731" y="1913299"/>
              <a:ext cx="1250794" cy="584775"/>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pPr algn="ctr"/>
              <a:r>
                <a:rPr lang="en-US" altLang="zh-CN" sz="3200"/>
                <a:t>03</a:t>
              </a:r>
              <a:endParaRPr lang="zh-CN" altLang="en-US" sz="3200" dirty="0"/>
            </a:p>
          </p:txBody>
        </p:sp>
      </p:grpSp>
      <p:sp>
        <p:nvSpPr>
          <p:cNvPr id="49" name="箭头: V 形 48">
            <a:extLst>
              <a:ext uri="{FF2B5EF4-FFF2-40B4-BE49-F238E27FC236}">
                <a16:creationId xmlns:a16="http://schemas.microsoft.com/office/drawing/2014/main" id="{DF31F2D0-0A74-EFF0-B62E-D0E86F6A1A3B}"/>
              </a:ext>
            </a:extLst>
          </p:cNvPr>
          <p:cNvSpPr/>
          <p:nvPr/>
        </p:nvSpPr>
        <p:spPr>
          <a:xfrm>
            <a:off x="731838" y="3122389"/>
            <a:ext cx="784489" cy="878128"/>
          </a:xfrm>
          <a:prstGeom prst="chevron">
            <a:avLst/>
          </a:prstGeom>
          <a:gradFill flip="none" rotWithShape="1">
            <a:gsLst>
              <a:gs pos="0">
                <a:schemeClr val="accent1"/>
              </a:gs>
              <a:gs pos="100000">
                <a:schemeClr val="accent1">
                  <a:lumMod val="50000"/>
                  <a:alpha val="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箭头: V 形 49">
            <a:extLst>
              <a:ext uri="{FF2B5EF4-FFF2-40B4-BE49-F238E27FC236}">
                <a16:creationId xmlns:a16="http://schemas.microsoft.com/office/drawing/2014/main" id="{5D5B50FB-574F-FF8C-F229-398A0A29ADA1}"/>
              </a:ext>
            </a:extLst>
          </p:cNvPr>
          <p:cNvSpPr/>
          <p:nvPr/>
        </p:nvSpPr>
        <p:spPr>
          <a:xfrm>
            <a:off x="10675673" y="3122389"/>
            <a:ext cx="784489" cy="878128"/>
          </a:xfrm>
          <a:prstGeom prst="chevron">
            <a:avLst/>
          </a:prstGeom>
          <a:gradFill flip="none" rotWithShape="1">
            <a:gsLst>
              <a:gs pos="0">
                <a:schemeClr val="accent1"/>
              </a:gs>
              <a:gs pos="100000">
                <a:schemeClr val="accent1">
                  <a:lumMod val="50000"/>
                  <a:alpha val="0"/>
                </a:schemeClr>
              </a:gs>
            </a:gsLst>
            <a:lin ang="108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Tree>
    <p:extLst>
      <p:ext uri="{BB962C8B-B14F-4D97-AF65-F5344CB8AC3E}">
        <p14:creationId xmlns:p14="http://schemas.microsoft.com/office/powerpoint/2010/main" val="11647816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F658AF-9227-650B-F52F-7F5A4EE73C32}"/>
            </a:ext>
          </a:extLst>
        </p:cNvPr>
        <p:cNvGrpSpPr/>
        <p:nvPr/>
      </p:nvGrpSpPr>
      <p:grpSpPr>
        <a:xfrm>
          <a:off x="0" y="0"/>
          <a:ext cx="0" cy="0"/>
          <a:chOff x="0" y="0"/>
          <a:chExt cx="0" cy="0"/>
        </a:xfrm>
      </p:grpSpPr>
      <p:pic>
        <p:nvPicPr>
          <p:cNvPr id="7" name="图片 6" descr="电脑萤幕画面&#10;&#10;AI 生成的内容可能不正确。">
            <a:extLst>
              <a:ext uri="{FF2B5EF4-FFF2-40B4-BE49-F238E27FC236}">
                <a16:creationId xmlns:a16="http://schemas.microsoft.com/office/drawing/2014/main" id="{10C10661-8D17-855D-D66B-AE5E8E0A38DE}"/>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t="15625"/>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1" name="任意多边形: 形状 10">
            <a:extLst>
              <a:ext uri="{FF2B5EF4-FFF2-40B4-BE49-F238E27FC236}">
                <a16:creationId xmlns:a16="http://schemas.microsoft.com/office/drawing/2014/main" id="{E042AEF1-B9B1-F98F-96E5-3355296DC83C}"/>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3" name="文本框 12">
            <a:extLst>
              <a:ext uri="{FF2B5EF4-FFF2-40B4-BE49-F238E27FC236}">
                <a16:creationId xmlns:a16="http://schemas.microsoft.com/office/drawing/2014/main" id="{B701B8CD-DB23-5E42-9AA4-3B00B11F6685}"/>
              </a:ext>
            </a:extLst>
          </p:cNvPr>
          <p:cNvSpPr txBox="1"/>
          <p:nvPr/>
        </p:nvSpPr>
        <p:spPr>
          <a:xfrm>
            <a:off x="625928" y="2288299"/>
            <a:ext cx="6245917" cy="1438214"/>
          </a:xfrm>
          <a:prstGeom prst="rect">
            <a:avLst/>
          </a:prstGeom>
          <a:noFill/>
        </p:spPr>
        <p:txBody>
          <a:bodyPr wrap="square">
            <a:spAutoFit/>
          </a:bodyPr>
          <a:lstStyle/>
          <a:p>
            <a:pPr>
              <a:lnSpc>
                <a:spcPct val="125000"/>
              </a:lnSpc>
            </a:pPr>
            <a:r>
              <a:rPr lang="en-US" altLang="zh-CN" sz="3600" b="1">
                <a:solidFill>
                  <a:schemeClr val="bg1"/>
                </a:solidFill>
                <a:latin typeface="+mj-ea"/>
                <a:ea typeface="+mj-ea"/>
              </a:rPr>
              <a:t>THANK YOU FOR WATCHING</a:t>
            </a:r>
          </a:p>
        </p:txBody>
      </p:sp>
      <p:sp>
        <p:nvSpPr>
          <p:cNvPr id="36" name="任意多边形: 形状 35">
            <a:extLst>
              <a:ext uri="{FF2B5EF4-FFF2-40B4-BE49-F238E27FC236}">
                <a16:creationId xmlns:a16="http://schemas.microsoft.com/office/drawing/2014/main" id="{744A7C58-1647-D518-48C6-C9431240E928}"/>
              </a:ext>
            </a:extLst>
          </p:cNvPr>
          <p:cNvSpPr/>
          <p:nvPr/>
        </p:nvSpPr>
        <p:spPr>
          <a:xfrm>
            <a:off x="0" y="4859329"/>
            <a:ext cx="12192000" cy="1998671"/>
          </a:xfrm>
          <a:custGeom>
            <a:avLst/>
            <a:gdLst>
              <a:gd name="connsiteX0" fmla="*/ 1630417 w 12192000"/>
              <a:gd name="connsiteY0" fmla="*/ 231 h 1998671"/>
              <a:gd name="connsiteX1" fmla="*/ 2182761 w 12192000"/>
              <a:gd name="connsiteY1" fmla="*/ 13798 h 1998671"/>
              <a:gd name="connsiteX2" fmla="*/ 8347587 w 12192000"/>
              <a:gd name="connsiteY2" fmla="*/ 1311656 h 1998671"/>
              <a:gd name="connsiteX3" fmla="*/ 11959933 w 12192000"/>
              <a:gd name="connsiteY3" fmla="*/ 152381 h 1998671"/>
              <a:gd name="connsiteX4" fmla="*/ 12192000 w 12192000"/>
              <a:gd name="connsiteY4" fmla="*/ 52660 h 1998671"/>
              <a:gd name="connsiteX5" fmla="*/ 12192000 w 12192000"/>
              <a:gd name="connsiteY5" fmla="*/ 1998671 h 1998671"/>
              <a:gd name="connsiteX6" fmla="*/ 0 w 12192000"/>
              <a:gd name="connsiteY6" fmla="*/ 1998671 h 1998671"/>
              <a:gd name="connsiteX7" fmla="*/ 0 w 12192000"/>
              <a:gd name="connsiteY7" fmla="*/ 253303 h 1998671"/>
              <a:gd name="connsiteX8" fmla="*/ 97135 w 12192000"/>
              <a:gd name="connsiteY8" fmla="*/ 218378 h 1998671"/>
              <a:gd name="connsiteX9" fmla="*/ 1630417 w 12192000"/>
              <a:gd name="connsiteY9" fmla="*/ 231 h 1998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1998671">
                <a:moveTo>
                  <a:pt x="1630417" y="231"/>
                </a:moveTo>
                <a:cubicBezTo>
                  <a:pt x="1805295" y="-1104"/>
                  <a:pt x="1989189" y="3352"/>
                  <a:pt x="2182761" y="13798"/>
                </a:cubicBezTo>
                <a:cubicBezTo>
                  <a:pt x="3731342" y="97372"/>
                  <a:pt x="6410633" y="1390314"/>
                  <a:pt x="8347587" y="1311656"/>
                </a:cubicBezTo>
                <a:cubicBezTo>
                  <a:pt x="9558184" y="1262495"/>
                  <a:pt x="10828312" y="646826"/>
                  <a:pt x="11959933" y="152381"/>
                </a:cubicBezTo>
                <a:lnTo>
                  <a:pt x="12192000" y="52660"/>
                </a:lnTo>
                <a:lnTo>
                  <a:pt x="12192000" y="1998671"/>
                </a:lnTo>
                <a:lnTo>
                  <a:pt x="0" y="1998671"/>
                </a:lnTo>
                <a:lnTo>
                  <a:pt x="0" y="253303"/>
                </a:lnTo>
                <a:lnTo>
                  <a:pt x="97135" y="218378"/>
                </a:lnTo>
                <a:cubicBezTo>
                  <a:pt x="516719" y="80500"/>
                  <a:pt x="1018344" y="4902"/>
                  <a:pt x="1630417" y="231"/>
                </a:cubicBezTo>
                <a:close/>
              </a:path>
            </a:pathLst>
          </a:custGeom>
          <a:gradFill flip="none" rotWithShape="1">
            <a:gsLst>
              <a:gs pos="0">
                <a:schemeClr val="accent1">
                  <a:alpha val="64000"/>
                </a:schemeClr>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任意多边形: 形状 20">
            <a:extLst>
              <a:ext uri="{FF2B5EF4-FFF2-40B4-BE49-F238E27FC236}">
                <a16:creationId xmlns:a16="http://schemas.microsoft.com/office/drawing/2014/main" id="{846D4097-58FE-0265-8D70-AD765AB47D28}"/>
              </a:ext>
            </a:extLst>
          </p:cNvPr>
          <p:cNvSpPr/>
          <p:nvPr/>
        </p:nvSpPr>
        <p:spPr>
          <a:xfrm>
            <a:off x="-751468" y="4624158"/>
            <a:ext cx="13265150" cy="1443581"/>
          </a:xfrm>
          <a:custGeom>
            <a:avLst/>
            <a:gdLst>
              <a:gd name="connsiteX0" fmla="*/ 0 w 13868400"/>
              <a:gd name="connsiteY0" fmla="*/ 269900 h 1232001"/>
              <a:gd name="connsiteX1" fmla="*/ 4114800 w 13868400"/>
              <a:gd name="connsiteY1" fmla="*/ 60350 h 1232001"/>
              <a:gd name="connsiteX2" fmla="*/ 9658350 w 13868400"/>
              <a:gd name="connsiteY2" fmla="*/ 1222400 h 1232001"/>
              <a:gd name="connsiteX3" fmla="*/ 13868400 w 13868400"/>
              <a:gd name="connsiteY3" fmla="*/ 517550 h 1232001"/>
              <a:gd name="connsiteX0" fmla="*/ 0 w 13868400"/>
              <a:gd name="connsiteY0" fmla="*/ 269900 h 1228332"/>
              <a:gd name="connsiteX1" fmla="*/ 4114800 w 13868400"/>
              <a:gd name="connsiteY1" fmla="*/ 60350 h 1228332"/>
              <a:gd name="connsiteX2" fmla="*/ 9658350 w 13868400"/>
              <a:gd name="connsiteY2" fmla="*/ 1222400 h 1228332"/>
              <a:gd name="connsiteX3" fmla="*/ 13868400 w 13868400"/>
              <a:gd name="connsiteY3" fmla="*/ 232172 h 1228332"/>
              <a:gd name="connsiteX0" fmla="*/ 0 w 13868400"/>
              <a:gd name="connsiteY0" fmla="*/ 269048 h 1215686"/>
              <a:gd name="connsiteX1" fmla="*/ 4114800 w 13868400"/>
              <a:gd name="connsiteY1" fmla="*/ 59498 h 1215686"/>
              <a:gd name="connsiteX2" fmla="*/ 9951861 w 13868400"/>
              <a:gd name="connsiteY2" fmla="*/ 1209657 h 1215686"/>
              <a:gd name="connsiteX3" fmla="*/ 13868400 w 13868400"/>
              <a:gd name="connsiteY3" fmla="*/ 231320 h 1215686"/>
              <a:gd name="connsiteX0" fmla="*/ 0 w 13868400"/>
              <a:gd name="connsiteY0" fmla="*/ 269048 h 1215686"/>
              <a:gd name="connsiteX1" fmla="*/ 4114800 w 13868400"/>
              <a:gd name="connsiteY1" fmla="*/ 59498 h 1215686"/>
              <a:gd name="connsiteX2" fmla="*/ 9725057 w 13868400"/>
              <a:gd name="connsiteY2" fmla="*/ 1209657 h 1215686"/>
              <a:gd name="connsiteX3" fmla="*/ 13868400 w 13868400"/>
              <a:gd name="connsiteY3" fmla="*/ 231320 h 1215686"/>
              <a:gd name="connsiteX0" fmla="*/ 0 w 13868400"/>
              <a:gd name="connsiteY0" fmla="*/ 340365 h 1287003"/>
              <a:gd name="connsiteX1" fmla="*/ 4008069 w 13868400"/>
              <a:gd name="connsiteY1" fmla="*/ 47579 h 1287003"/>
              <a:gd name="connsiteX2" fmla="*/ 9725057 w 13868400"/>
              <a:gd name="connsiteY2" fmla="*/ 1280974 h 1287003"/>
              <a:gd name="connsiteX3" fmla="*/ 13868400 w 13868400"/>
              <a:gd name="connsiteY3" fmla="*/ 302637 h 1287003"/>
              <a:gd name="connsiteX0" fmla="*/ 0 w 13241354"/>
              <a:gd name="connsiteY0" fmla="*/ 360002 h 1282858"/>
              <a:gd name="connsiteX1" fmla="*/ 3381023 w 13241354"/>
              <a:gd name="connsiteY1" fmla="*/ 43434 h 1282858"/>
              <a:gd name="connsiteX2" fmla="*/ 9098011 w 13241354"/>
              <a:gd name="connsiteY2" fmla="*/ 1276829 h 1282858"/>
              <a:gd name="connsiteX3" fmla="*/ 13241354 w 13241354"/>
              <a:gd name="connsiteY3" fmla="*/ 298492 h 1282858"/>
              <a:gd name="connsiteX0" fmla="*/ 0 w 13241354"/>
              <a:gd name="connsiteY0" fmla="*/ 374245 h 1297101"/>
              <a:gd name="connsiteX1" fmla="*/ 3381023 w 13241354"/>
              <a:gd name="connsiteY1" fmla="*/ 57677 h 1297101"/>
              <a:gd name="connsiteX2" fmla="*/ 9098011 w 13241354"/>
              <a:gd name="connsiteY2" fmla="*/ 1291072 h 1297101"/>
              <a:gd name="connsiteX3" fmla="*/ 13241354 w 13241354"/>
              <a:gd name="connsiteY3" fmla="*/ 312735 h 1297101"/>
              <a:gd name="connsiteX0" fmla="*/ 0 w 13201330"/>
              <a:gd name="connsiteY0" fmla="*/ 440673 h 1280293"/>
              <a:gd name="connsiteX1" fmla="*/ 3340999 w 13201330"/>
              <a:gd name="connsiteY1" fmla="*/ 40869 h 1280293"/>
              <a:gd name="connsiteX2" fmla="*/ 9057987 w 13201330"/>
              <a:gd name="connsiteY2" fmla="*/ 1274264 h 1280293"/>
              <a:gd name="connsiteX3" fmla="*/ 13201330 w 13201330"/>
              <a:gd name="connsiteY3" fmla="*/ 295927 h 1280293"/>
              <a:gd name="connsiteX0" fmla="*/ 0 w 13935108"/>
              <a:gd name="connsiteY0" fmla="*/ 513360 h 1350952"/>
              <a:gd name="connsiteX1" fmla="*/ 3340999 w 13935108"/>
              <a:gd name="connsiteY1" fmla="*/ 113556 h 1350952"/>
              <a:gd name="connsiteX2" fmla="*/ 9057987 w 13935108"/>
              <a:gd name="connsiteY2" fmla="*/ 1346951 h 1350952"/>
              <a:gd name="connsiteX3" fmla="*/ 13935108 w 13935108"/>
              <a:gd name="connsiteY3" fmla="*/ 0 h 1350952"/>
              <a:gd name="connsiteX0" fmla="*/ 0 w 13935108"/>
              <a:gd name="connsiteY0" fmla="*/ 513360 h 1351600"/>
              <a:gd name="connsiteX1" fmla="*/ 3340999 w 13935108"/>
              <a:gd name="connsiteY1" fmla="*/ 113556 h 1351600"/>
              <a:gd name="connsiteX2" fmla="*/ 9057987 w 13935108"/>
              <a:gd name="connsiteY2" fmla="*/ 1346951 h 1351600"/>
              <a:gd name="connsiteX3" fmla="*/ 13935108 w 13935108"/>
              <a:gd name="connsiteY3" fmla="*/ 0 h 1351600"/>
            </a:gdLst>
            <a:ahLst/>
            <a:cxnLst>
              <a:cxn ang="0">
                <a:pos x="connsiteX0" y="connsiteY0"/>
              </a:cxn>
              <a:cxn ang="0">
                <a:pos x="connsiteX1" y="connsiteY1"/>
              </a:cxn>
              <a:cxn ang="0">
                <a:pos x="connsiteX2" y="connsiteY2"/>
              </a:cxn>
              <a:cxn ang="0">
                <a:pos x="connsiteX3" y="connsiteY3"/>
              </a:cxn>
            </a:cxnLst>
            <a:rect l="l" t="t" r="r" b="b"/>
            <a:pathLst>
              <a:path w="13935108" h="1351600">
                <a:moveTo>
                  <a:pt x="0" y="513360"/>
                </a:moveTo>
                <a:cubicBezTo>
                  <a:pt x="1092440" y="210302"/>
                  <a:pt x="1831335" y="-25376"/>
                  <a:pt x="3340999" y="113556"/>
                </a:cubicBezTo>
                <a:cubicBezTo>
                  <a:pt x="4850663" y="252488"/>
                  <a:pt x="7432387" y="1270751"/>
                  <a:pt x="9057987" y="1346951"/>
                </a:cubicBezTo>
                <a:cubicBezTo>
                  <a:pt x="10683587" y="1423151"/>
                  <a:pt x="12589517" y="545106"/>
                  <a:pt x="13935108" y="0"/>
                </a:cubicBezTo>
              </a:path>
            </a:pathLst>
          </a:custGeom>
          <a:noFill/>
          <a:ln>
            <a:gradFill flip="none" rotWithShape="1">
              <a:gsLst>
                <a:gs pos="0">
                  <a:schemeClr val="accent1">
                    <a:lumMod val="50000"/>
                    <a:alpha val="0"/>
                  </a:schemeClr>
                </a:gs>
                <a:gs pos="50000">
                  <a:schemeClr val="bg1"/>
                </a:gs>
                <a:gs pos="100000">
                  <a:schemeClr val="accent1">
                    <a:lumMod val="50000"/>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形状 33">
            <a:extLst>
              <a:ext uri="{FF2B5EF4-FFF2-40B4-BE49-F238E27FC236}">
                <a16:creationId xmlns:a16="http://schemas.microsoft.com/office/drawing/2014/main" id="{7027AA5E-390B-BFAE-EAE4-C17E2F9B96BD}"/>
              </a:ext>
            </a:extLst>
          </p:cNvPr>
          <p:cNvSpPr/>
          <p:nvPr/>
        </p:nvSpPr>
        <p:spPr>
          <a:xfrm>
            <a:off x="0" y="4093067"/>
            <a:ext cx="12192000" cy="2764933"/>
          </a:xfrm>
          <a:custGeom>
            <a:avLst/>
            <a:gdLst>
              <a:gd name="connsiteX0" fmla="*/ 12192000 w 12192000"/>
              <a:gd name="connsiteY0" fmla="*/ 0 h 2764933"/>
              <a:gd name="connsiteX1" fmla="*/ 12192000 w 12192000"/>
              <a:gd name="connsiteY1" fmla="*/ 2764933 h 2764933"/>
              <a:gd name="connsiteX2" fmla="*/ 0 w 12192000"/>
              <a:gd name="connsiteY2" fmla="*/ 2764933 h 2764933"/>
              <a:gd name="connsiteX3" fmla="*/ 0 w 12192000"/>
              <a:gd name="connsiteY3" fmla="*/ 1894945 h 2764933"/>
              <a:gd name="connsiteX4" fmla="*/ 193477 w 12192000"/>
              <a:gd name="connsiteY4" fmla="*/ 1752103 h 2764933"/>
              <a:gd name="connsiteX5" fmla="*/ 1924050 w 12192000"/>
              <a:gd name="connsiteY5" fmla="*/ 1286420 h 2764933"/>
              <a:gd name="connsiteX6" fmla="*/ 4610101 w 12192000"/>
              <a:gd name="connsiteY6" fmla="*/ 2048420 h 2764933"/>
              <a:gd name="connsiteX7" fmla="*/ 7239001 w 12192000"/>
              <a:gd name="connsiteY7" fmla="*/ 772070 h 2764933"/>
              <a:gd name="connsiteX8" fmla="*/ 9486900 w 12192000"/>
              <a:gd name="connsiteY8" fmla="*/ 1400720 h 2764933"/>
              <a:gd name="connsiteX9" fmla="*/ 12061050 w 12192000"/>
              <a:gd name="connsiteY9" fmla="*/ 30627 h 276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2764933">
                <a:moveTo>
                  <a:pt x="12192000" y="0"/>
                </a:moveTo>
                <a:lnTo>
                  <a:pt x="12192000" y="2764933"/>
                </a:lnTo>
                <a:lnTo>
                  <a:pt x="0" y="2764933"/>
                </a:lnTo>
                <a:lnTo>
                  <a:pt x="0" y="1894945"/>
                </a:lnTo>
                <a:lnTo>
                  <a:pt x="193477" y="1752103"/>
                </a:lnTo>
                <a:cubicBezTo>
                  <a:pt x="656035" y="1458466"/>
                  <a:pt x="1323975" y="1291183"/>
                  <a:pt x="1924050" y="1286420"/>
                </a:cubicBezTo>
                <a:cubicBezTo>
                  <a:pt x="2724150" y="1280070"/>
                  <a:pt x="3724275" y="2134145"/>
                  <a:pt x="4610101" y="2048420"/>
                </a:cubicBezTo>
                <a:cubicBezTo>
                  <a:pt x="5495926" y="1962695"/>
                  <a:pt x="6426201" y="880020"/>
                  <a:pt x="7239001" y="772070"/>
                </a:cubicBezTo>
                <a:cubicBezTo>
                  <a:pt x="8051800" y="664120"/>
                  <a:pt x="8623300" y="1534070"/>
                  <a:pt x="9486900" y="1400720"/>
                </a:cubicBezTo>
                <a:cubicBezTo>
                  <a:pt x="10242550" y="1284039"/>
                  <a:pt x="11204823" y="284956"/>
                  <a:pt x="12061050" y="30627"/>
                </a:cubicBezTo>
                <a:close/>
              </a:path>
            </a:pathLst>
          </a:custGeom>
          <a:gradFill flip="none" rotWithShape="1">
            <a:gsLst>
              <a:gs pos="0">
                <a:schemeClr val="accent1"/>
              </a:gs>
              <a:gs pos="89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37" name="组合 36">
            <a:extLst>
              <a:ext uri="{FF2B5EF4-FFF2-40B4-BE49-F238E27FC236}">
                <a16:creationId xmlns:a16="http://schemas.microsoft.com/office/drawing/2014/main" id="{5278C829-938B-61CE-0ED1-8040D6635775}"/>
              </a:ext>
            </a:extLst>
          </p:cNvPr>
          <p:cNvGrpSpPr/>
          <p:nvPr/>
        </p:nvGrpSpPr>
        <p:grpSpPr>
          <a:xfrm flipH="1">
            <a:off x="0" y="0"/>
            <a:ext cx="6871845" cy="1237616"/>
            <a:chOff x="5320156" y="0"/>
            <a:chExt cx="6871845" cy="1237616"/>
          </a:xfrm>
        </p:grpSpPr>
        <p:sp>
          <p:nvSpPr>
            <p:cNvPr id="29" name="任意多边形: 形状 28">
              <a:extLst>
                <a:ext uri="{FF2B5EF4-FFF2-40B4-BE49-F238E27FC236}">
                  <a16:creationId xmlns:a16="http://schemas.microsoft.com/office/drawing/2014/main" id="{4849B38E-BF67-E865-1EB2-501473C0061E}"/>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9FA90567-0E3E-48E0-B922-BEB0CE093AF8}"/>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38" name="组合 37">
            <a:extLst>
              <a:ext uri="{FF2B5EF4-FFF2-40B4-BE49-F238E27FC236}">
                <a16:creationId xmlns:a16="http://schemas.microsoft.com/office/drawing/2014/main" id="{F73186FD-CE76-4D13-A51D-6CE5C7D27ED7}"/>
              </a:ext>
            </a:extLst>
          </p:cNvPr>
          <p:cNvGrpSpPr/>
          <p:nvPr/>
        </p:nvGrpSpPr>
        <p:grpSpPr>
          <a:xfrm>
            <a:off x="731838" y="549275"/>
            <a:ext cx="1440016" cy="271796"/>
            <a:chOff x="800458" y="692150"/>
            <a:chExt cx="1440016" cy="271796"/>
          </a:xfrm>
        </p:grpSpPr>
        <p:sp>
          <p:nvSpPr>
            <p:cNvPr id="39" name="文本框 38">
              <a:extLst>
                <a:ext uri="{FF2B5EF4-FFF2-40B4-BE49-F238E27FC236}">
                  <a16:creationId xmlns:a16="http://schemas.microsoft.com/office/drawing/2014/main" id="{FB20825A-7807-5E69-193B-BA7F30BEE358}"/>
                </a:ext>
              </a:extLst>
            </p:cNvPr>
            <p:cNvSpPr txBox="1"/>
            <p:nvPr/>
          </p:nvSpPr>
          <p:spPr>
            <a:xfrm>
              <a:off x="800458" y="701090"/>
              <a:ext cx="1440016" cy="253916"/>
            </a:xfrm>
            <a:prstGeom prst="rect">
              <a:avLst/>
            </a:prstGeom>
            <a:noFill/>
          </p:spPr>
          <p:txBody>
            <a:bodyPr wrap="square">
              <a:spAutoFit/>
            </a:bodyPr>
            <a:lstStyle/>
            <a:p>
              <a:pPr algn="ctr"/>
              <a:r>
                <a:rPr lang="en-US" altLang="zh-CN" sz="1050" dirty="0">
                  <a:solidFill>
                    <a:schemeClr val="bg1"/>
                  </a:solidFill>
                  <a:latin typeface="+mj-ea"/>
                  <a:ea typeface="+mj-ea"/>
                </a:rPr>
                <a:t>About our</a:t>
              </a:r>
              <a:endParaRPr lang="zh-CN" altLang="en-US" sz="1050" dirty="0">
                <a:solidFill>
                  <a:schemeClr val="bg1"/>
                </a:solidFill>
                <a:latin typeface="+mj-ea"/>
                <a:ea typeface="+mj-ea"/>
              </a:endParaRPr>
            </a:p>
          </p:txBody>
        </p:sp>
        <p:sp>
          <p:nvSpPr>
            <p:cNvPr id="40" name="矩形: 圆角 39">
              <a:extLst>
                <a:ext uri="{FF2B5EF4-FFF2-40B4-BE49-F238E27FC236}">
                  <a16:creationId xmlns:a16="http://schemas.microsoft.com/office/drawing/2014/main" id="{073AEB8F-DA55-2D46-353E-008F2704485F}"/>
                </a:ext>
              </a:extLst>
            </p:cNvPr>
            <p:cNvSpPr/>
            <p:nvPr/>
          </p:nvSpPr>
          <p:spPr>
            <a:xfrm>
              <a:off x="809266" y="692150"/>
              <a:ext cx="1422400"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标题 1">
            <a:extLst>
              <a:ext uri="{FF2B5EF4-FFF2-40B4-BE49-F238E27FC236}">
                <a16:creationId xmlns:a16="http://schemas.microsoft.com/office/drawing/2014/main" id="{6986E30F-B8E2-494E-EAAD-50B7A0EDB1C0}"/>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44" name="标题 1">
            <a:extLst>
              <a:ext uri="{FF2B5EF4-FFF2-40B4-BE49-F238E27FC236}">
                <a16:creationId xmlns:a16="http://schemas.microsoft.com/office/drawing/2014/main" id="{0F303F7F-41E8-B5BD-4FBA-74A6589B4A57}"/>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46" name="标题 1">
            <a:extLst>
              <a:ext uri="{FF2B5EF4-FFF2-40B4-BE49-F238E27FC236}">
                <a16:creationId xmlns:a16="http://schemas.microsoft.com/office/drawing/2014/main" id="{3A19DDA4-6FFE-3DE4-5212-EC10014D5A24}"/>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48" name="标题 1">
            <a:extLst>
              <a:ext uri="{FF2B5EF4-FFF2-40B4-BE49-F238E27FC236}">
                <a16:creationId xmlns:a16="http://schemas.microsoft.com/office/drawing/2014/main" id="{4C0638B1-040A-1C3C-B251-2A441147AFA4}"/>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51" name="文本框 50">
            <a:extLst>
              <a:ext uri="{FF2B5EF4-FFF2-40B4-BE49-F238E27FC236}">
                <a16:creationId xmlns:a16="http://schemas.microsoft.com/office/drawing/2014/main" id="{5382E641-7662-AD70-64E6-B40DA8123C0A}"/>
              </a:ext>
            </a:extLst>
          </p:cNvPr>
          <p:cNvSpPr txBox="1"/>
          <p:nvPr/>
        </p:nvSpPr>
        <p:spPr>
          <a:xfrm>
            <a:off x="633548" y="4058531"/>
            <a:ext cx="4938988" cy="600164"/>
          </a:xfrm>
          <a:prstGeom prst="rect">
            <a:avLst/>
          </a:prstGeom>
          <a:noFill/>
        </p:spPr>
        <p:txBody>
          <a:bodyPr wrap="square">
            <a:spAutoFit/>
          </a:bodyPr>
          <a:lstStyle/>
          <a:p>
            <a:r>
              <a:rPr lang="en-US" altLang="zh-CN" sz="1100" b="1">
                <a:solidFill>
                  <a:schemeClr val="bg1">
                    <a:alpha val="70000"/>
                  </a:schemeClr>
                </a:solidFill>
              </a:rPr>
              <a:t>The revenue structure waterfall chart clearly shows the composition and contribution of different revenue sources, helping stakeholders understand the company's revenue structure and development trends.</a:t>
            </a:r>
            <a:endParaRPr lang="zh-CN" altLang="en-US" sz="1100" b="1">
              <a:solidFill>
                <a:schemeClr val="bg1">
                  <a:alpha val="70000"/>
                </a:schemeClr>
              </a:solidFill>
            </a:endParaRPr>
          </a:p>
        </p:txBody>
      </p:sp>
      <p:sp>
        <p:nvSpPr>
          <p:cNvPr id="63" name="任意多边形: 形状 62">
            <a:extLst>
              <a:ext uri="{FF2B5EF4-FFF2-40B4-BE49-F238E27FC236}">
                <a16:creationId xmlns:a16="http://schemas.microsoft.com/office/drawing/2014/main" id="{13D52AE3-EAB3-D048-B528-63906F2AE6A5}"/>
              </a:ext>
            </a:extLst>
          </p:cNvPr>
          <p:cNvSpPr/>
          <p:nvPr/>
        </p:nvSpPr>
        <p:spPr>
          <a:xfrm>
            <a:off x="7946692" y="1721647"/>
            <a:ext cx="2713929" cy="3005014"/>
          </a:xfrm>
          <a:custGeom>
            <a:avLst/>
            <a:gdLst>
              <a:gd name="connsiteX0" fmla="*/ 1122948 w 1589171"/>
              <a:gd name="connsiteY0" fmla="*/ 1669381 h 1759619"/>
              <a:gd name="connsiteX1" fmla="*/ 1168065 w 1589171"/>
              <a:gd name="connsiteY1" fmla="*/ 1694448 h 1759619"/>
              <a:gd name="connsiteX2" fmla="*/ 1137987 w 1589171"/>
              <a:gd name="connsiteY2" fmla="*/ 1734553 h 1759619"/>
              <a:gd name="connsiteX3" fmla="*/ 1007645 w 1589171"/>
              <a:gd name="connsiteY3" fmla="*/ 1754606 h 1759619"/>
              <a:gd name="connsiteX4" fmla="*/ 1002632 w 1589171"/>
              <a:gd name="connsiteY4" fmla="*/ 1754606 h 1759619"/>
              <a:gd name="connsiteX5" fmla="*/ 967540 w 1589171"/>
              <a:gd name="connsiteY5" fmla="*/ 1724528 h 1759619"/>
              <a:gd name="connsiteX6" fmla="*/ 997618 w 1589171"/>
              <a:gd name="connsiteY6" fmla="*/ 1684422 h 1759619"/>
              <a:gd name="connsiteX7" fmla="*/ 1122948 w 1589171"/>
              <a:gd name="connsiteY7" fmla="*/ 1669381 h 1759619"/>
              <a:gd name="connsiteX8" fmla="*/ 1378384 w 1589171"/>
              <a:gd name="connsiteY8" fmla="*/ 1595987 h 1759619"/>
              <a:gd name="connsiteX9" fmla="*/ 1408698 w 1589171"/>
              <a:gd name="connsiteY9" fmla="*/ 1619250 h 1759619"/>
              <a:gd name="connsiteX10" fmla="*/ 1388645 w 1589171"/>
              <a:gd name="connsiteY10" fmla="*/ 1664369 h 1759619"/>
              <a:gd name="connsiteX11" fmla="*/ 1263315 w 1589171"/>
              <a:gd name="connsiteY11" fmla="*/ 1709487 h 1759619"/>
              <a:gd name="connsiteX12" fmla="*/ 1253290 w 1589171"/>
              <a:gd name="connsiteY12" fmla="*/ 1709487 h 1759619"/>
              <a:gd name="connsiteX13" fmla="*/ 1218198 w 1589171"/>
              <a:gd name="connsiteY13" fmla="*/ 1684422 h 1759619"/>
              <a:gd name="connsiteX14" fmla="*/ 1243263 w 1589171"/>
              <a:gd name="connsiteY14" fmla="*/ 1639303 h 1759619"/>
              <a:gd name="connsiteX15" fmla="*/ 1363579 w 1589171"/>
              <a:gd name="connsiteY15" fmla="*/ 1599198 h 1759619"/>
              <a:gd name="connsiteX16" fmla="*/ 1378384 w 1589171"/>
              <a:gd name="connsiteY16" fmla="*/ 1595987 h 1759619"/>
              <a:gd name="connsiteX17" fmla="*/ 70184 w 1589171"/>
              <a:gd name="connsiteY17" fmla="*/ 1363578 h 1759619"/>
              <a:gd name="connsiteX18" fmla="*/ 70184 w 1589171"/>
              <a:gd name="connsiteY18" fmla="*/ 1438777 h 1759619"/>
              <a:gd name="connsiteX19" fmla="*/ 75198 w 1589171"/>
              <a:gd name="connsiteY19" fmla="*/ 1458828 h 1759619"/>
              <a:gd name="connsiteX20" fmla="*/ 75198 w 1589171"/>
              <a:gd name="connsiteY20" fmla="*/ 1463842 h 1759619"/>
              <a:gd name="connsiteX21" fmla="*/ 85223 w 1589171"/>
              <a:gd name="connsiteY21" fmla="*/ 1483895 h 1759619"/>
              <a:gd name="connsiteX22" fmla="*/ 100263 w 1589171"/>
              <a:gd name="connsiteY22" fmla="*/ 1503947 h 1759619"/>
              <a:gd name="connsiteX23" fmla="*/ 275723 w 1589171"/>
              <a:gd name="connsiteY23" fmla="*/ 1604211 h 1759619"/>
              <a:gd name="connsiteX24" fmla="*/ 280737 w 1589171"/>
              <a:gd name="connsiteY24" fmla="*/ 1604211 h 1759619"/>
              <a:gd name="connsiteX25" fmla="*/ 325854 w 1589171"/>
              <a:gd name="connsiteY25" fmla="*/ 1619250 h 1759619"/>
              <a:gd name="connsiteX26" fmla="*/ 335882 w 1589171"/>
              <a:gd name="connsiteY26" fmla="*/ 1624264 h 1759619"/>
              <a:gd name="connsiteX27" fmla="*/ 501315 w 1589171"/>
              <a:gd name="connsiteY27" fmla="*/ 1664369 h 1759619"/>
              <a:gd name="connsiteX28" fmla="*/ 526382 w 1589171"/>
              <a:gd name="connsiteY28" fmla="*/ 1669381 h 1759619"/>
              <a:gd name="connsiteX29" fmla="*/ 561473 w 1589171"/>
              <a:gd name="connsiteY29" fmla="*/ 1674395 h 1759619"/>
              <a:gd name="connsiteX30" fmla="*/ 591554 w 1589171"/>
              <a:gd name="connsiteY30" fmla="*/ 1679408 h 1759619"/>
              <a:gd name="connsiteX31" fmla="*/ 767013 w 1589171"/>
              <a:gd name="connsiteY31" fmla="*/ 1689434 h 1759619"/>
              <a:gd name="connsiteX32" fmla="*/ 767013 w 1589171"/>
              <a:gd name="connsiteY32" fmla="*/ 1549067 h 1759619"/>
              <a:gd name="connsiteX33" fmla="*/ 70184 w 1589171"/>
              <a:gd name="connsiteY33" fmla="*/ 1363578 h 1759619"/>
              <a:gd name="connsiteX34" fmla="*/ 1513973 w 1589171"/>
              <a:gd name="connsiteY34" fmla="*/ 1343527 h 1759619"/>
              <a:gd name="connsiteX35" fmla="*/ 1443790 w 1589171"/>
              <a:gd name="connsiteY35" fmla="*/ 1398672 h 1759619"/>
              <a:gd name="connsiteX36" fmla="*/ 1443790 w 1589171"/>
              <a:gd name="connsiteY36" fmla="*/ 1493922 h 1759619"/>
              <a:gd name="connsiteX37" fmla="*/ 1513973 w 1589171"/>
              <a:gd name="connsiteY37" fmla="*/ 1398672 h 1759619"/>
              <a:gd name="connsiteX38" fmla="*/ 837198 w 1589171"/>
              <a:gd name="connsiteY38" fmla="*/ 1283369 h 1759619"/>
              <a:gd name="connsiteX39" fmla="*/ 837198 w 1589171"/>
              <a:gd name="connsiteY39" fmla="*/ 1388644 h 1759619"/>
              <a:gd name="connsiteX40" fmla="*/ 1373604 w 1589171"/>
              <a:gd name="connsiteY40" fmla="*/ 1518986 h 1759619"/>
              <a:gd name="connsiteX41" fmla="*/ 1373604 w 1589171"/>
              <a:gd name="connsiteY41" fmla="*/ 1408697 h 1759619"/>
              <a:gd name="connsiteX42" fmla="*/ 1273343 w 1589171"/>
              <a:gd name="connsiteY42" fmla="*/ 1052763 h 1759619"/>
              <a:gd name="connsiteX43" fmla="*/ 907382 w 1589171"/>
              <a:gd name="connsiteY43" fmla="*/ 1228224 h 1759619"/>
              <a:gd name="connsiteX44" fmla="*/ 1398671 w 1589171"/>
              <a:gd name="connsiteY44" fmla="*/ 1343527 h 1759619"/>
              <a:gd name="connsiteX45" fmla="*/ 1513973 w 1589171"/>
              <a:gd name="connsiteY45" fmla="*/ 1213183 h 1759619"/>
              <a:gd name="connsiteX46" fmla="*/ 1273343 w 1589171"/>
              <a:gd name="connsiteY46" fmla="*/ 1052763 h 1759619"/>
              <a:gd name="connsiteX47" fmla="*/ 1273343 w 1589171"/>
              <a:gd name="connsiteY47" fmla="*/ 977566 h 1759619"/>
              <a:gd name="connsiteX48" fmla="*/ 1288382 w 1589171"/>
              <a:gd name="connsiteY48" fmla="*/ 977566 h 1759619"/>
              <a:gd name="connsiteX49" fmla="*/ 1584157 w 1589171"/>
              <a:gd name="connsiteY49" fmla="*/ 1218197 h 1759619"/>
              <a:gd name="connsiteX50" fmla="*/ 1584157 w 1589171"/>
              <a:gd name="connsiteY50" fmla="*/ 1403684 h 1759619"/>
              <a:gd name="connsiteX51" fmla="*/ 1428751 w 1589171"/>
              <a:gd name="connsiteY51" fmla="*/ 1599197 h 1759619"/>
              <a:gd name="connsiteX52" fmla="*/ 1398671 w 1589171"/>
              <a:gd name="connsiteY52" fmla="*/ 1599197 h 1759619"/>
              <a:gd name="connsiteX53" fmla="*/ 792079 w 1589171"/>
              <a:gd name="connsiteY53" fmla="*/ 1448803 h 1759619"/>
              <a:gd name="connsiteX54" fmla="*/ 787065 w 1589171"/>
              <a:gd name="connsiteY54" fmla="*/ 1443789 h 1759619"/>
              <a:gd name="connsiteX55" fmla="*/ 782053 w 1589171"/>
              <a:gd name="connsiteY55" fmla="*/ 1438777 h 1759619"/>
              <a:gd name="connsiteX56" fmla="*/ 777040 w 1589171"/>
              <a:gd name="connsiteY56" fmla="*/ 1433764 h 1759619"/>
              <a:gd name="connsiteX57" fmla="*/ 772026 w 1589171"/>
              <a:gd name="connsiteY57" fmla="*/ 1428750 h 1759619"/>
              <a:gd name="connsiteX58" fmla="*/ 772026 w 1589171"/>
              <a:gd name="connsiteY58" fmla="*/ 1223211 h 1759619"/>
              <a:gd name="connsiteX59" fmla="*/ 777040 w 1589171"/>
              <a:gd name="connsiteY59" fmla="*/ 1218197 h 1759619"/>
              <a:gd name="connsiteX60" fmla="*/ 782053 w 1589171"/>
              <a:gd name="connsiteY60" fmla="*/ 1213183 h 1759619"/>
              <a:gd name="connsiteX61" fmla="*/ 787065 w 1589171"/>
              <a:gd name="connsiteY61" fmla="*/ 1208172 h 1759619"/>
              <a:gd name="connsiteX62" fmla="*/ 792079 w 1589171"/>
              <a:gd name="connsiteY62" fmla="*/ 1203158 h 1759619"/>
              <a:gd name="connsiteX63" fmla="*/ 1258304 w 1589171"/>
              <a:gd name="connsiteY63" fmla="*/ 982578 h 1759619"/>
              <a:gd name="connsiteX64" fmla="*/ 1273343 w 1589171"/>
              <a:gd name="connsiteY64" fmla="*/ 977566 h 1759619"/>
              <a:gd name="connsiteX65" fmla="*/ 802104 w 1589171"/>
              <a:gd name="connsiteY65" fmla="*/ 892342 h 1759619"/>
              <a:gd name="connsiteX66" fmla="*/ 1163054 w 1589171"/>
              <a:gd name="connsiteY66" fmla="*/ 927434 h 1759619"/>
              <a:gd name="connsiteX67" fmla="*/ 1188118 w 1589171"/>
              <a:gd name="connsiteY67" fmla="*/ 967539 h 1759619"/>
              <a:gd name="connsiteX68" fmla="*/ 1148013 w 1589171"/>
              <a:gd name="connsiteY68" fmla="*/ 992606 h 1759619"/>
              <a:gd name="connsiteX69" fmla="*/ 802104 w 1589171"/>
              <a:gd name="connsiteY69" fmla="*/ 962527 h 1759619"/>
              <a:gd name="connsiteX70" fmla="*/ 70184 w 1589171"/>
              <a:gd name="connsiteY70" fmla="*/ 1223211 h 1759619"/>
              <a:gd name="connsiteX71" fmla="*/ 802104 w 1589171"/>
              <a:gd name="connsiteY71" fmla="*/ 1483895 h 1759619"/>
              <a:gd name="connsiteX72" fmla="*/ 837198 w 1589171"/>
              <a:gd name="connsiteY72" fmla="*/ 1518987 h 1759619"/>
              <a:gd name="connsiteX73" fmla="*/ 837198 w 1589171"/>
              <a:gd name="connsiteY73" fmla="*/ 1694448 h 1759619"/>
              <a:gd name="connsiteX74" fmla="*/ 867276 w 1589171"/>
              <a:gd name="connsiteY74" fmla="*/ 1694448 h 1759619"/>
              <a:gd name="connsiteX75" fmla="*/ 907382 w 1589171"/>
              <a:gd name="connsiteY75" fmla="*/ 1724528 h 1759619"/>
              <a:gd name="connsiteX76" fmla="*/ 872290 w 1589171"/>
              <a:gd name="connsiteY76" fmla="*/ 1759619 h 1759619"/>
              <a:gd name="connsiteX77" fmla="*/ 736934 w 1589171"/>
              <a:gd name="connsiteY77" fmla="*/ 1759619 h 1759619"/>
              <a:gd name="connsiteX78" fmla="*/ 611604 w 1589171"/>
              <a:gd name="connsiteY78" fmla="*/ 1749592 h 1759619"/>
              <a:gd name="connsiteX79" fmla="*/ 606593 w 1589171"/>
              <a:gd name="connsiteY79" fmla="*/ 1749592 h 1759619"/>
              <a:gd name="connsiteX80" fmla="*/ 581526 w 1589171"/>
              <a:gd name="connsiteY80" fmla="*/ 1744578 h 1759619"/>
              <a:gd name="connsiteX81" fmla="*/ 551448 w 1589171"/>
              <a:gd name="connsiteY81" fmla="*/ 1739567 h 1759619"/>
              <a:gd name="connsiteX82" fmla="*/ 496303 w 1589171"/>
              <a:gd name="connsiteY82" fmla="*/ 1729539 h 1759619"/>
              <a:gd name="connsiteX83" fmla="*/ 471237 w 1589171"/>
              <a:gd name="connsiteY83" fmla="*/ 1729539 h 1759619"/>
              <a:gd name="connsiteX84" fmla="*/ 345907 w 1589171"/>
              <a:gd name="connsiteY84" fmla="*/ 1699461 h 1759619"/>
              <a:gd name="connsiteX85" fmla="*/ 340895 w 1589171"/>
              <a:gd name="connsiteY85" fmla="*/ 1699461 h 1759619"/>
              <a:gd name="connsiteX86" fmla="*/ 215565 w 1589171"/>
              <a:gd name="connsiteY86" fmla="*/ 1654342 h 1759619"/>
              <a:gd name="connsiteX87" fmla="*/ 210553 w 1589171"/>
              <a:gd name="connsiteY87" fmla="*/ 1649330 h 1759619"/>
              <a:gd name="connsiteX88" fmla="*/ 105276 w 1589171"/>
              <a:gd name="connsiteY88" fmla="*/ 1594184 h 1759619"/>
              <a:gd name="connsiteX89" fmla="*/ 95251 w 1589171"/>
              <a:gd name="connsiteY89" fmla="*/ 1589172 h 1759619"/>
              <a:gd name="connsiteX90" fmla="*/ 5013 w 1589171"/>
              <a:gd name="connsiteY90" fmla="*/ 1468856 h 1759619"/>
              <a:gd name="connsiteX91" fmla="*/ 0 w 1589171"/>
              <a:gd name="connsiteY91" fmla="*/ 1433764 h 1759619"/>
              <a:gd name="connsiteX92" fmla="*/ 0 w 1589171"/>
              <a:gd name="connsiteY92" fmla="*/ 1223211 h 1759619"/>
              <a:gd name="connsiteX93" fmla="*/ 802104 w 1589171"/>
              <a:gd name="connsiteY93" fmla="*/ 892342 h 1759619"/>
              <a:gd name="connsiteX94" fmla="*/ 847224 w 1589171"/>
              <a:gd name="connsiteY94" fmla="*/ 315828 h 1759619"/>
              <a:gd name="connsiteX95" fmla="*/ 852237 w 1589171"/>
              <a:gd name="connsiteY95" fmla="*/ 315828 h 1759619"/>
              <a:gd name="connsiteX96" fmla="*/ 857251 w 1589171"/>
              <a:gd name="connsiteY96" fmla="*/ 315828 h 1759619"/>
              <a:gd name="connsiteX97" fmla="*/ 862263 w 1589171"/>
              <a:gd name="connsiteY97" fmla="*/ 315828 h 1759619"/>
              <a:gd name="connsiteX98" fmla="*/ 867276 w 1589171"/>
              <a:gd name="connsiteY98" fmla="*/ 315828 h 1759619"/>
              <a:gd name="connsiteX99" fmla="*/ 872290 w 1589171"/>
              <a:gd name="connsiteY99" fmla="*/ 320842 h 1759619"/>
              <a:gd name="connsiteX100" fmla="*/ 877303 w 1589171"/>
              <a:gd name="connsiteY100" fmla="*/ 320842 h 1759619"/>
              <a:gd name="connsiteX101" fmla="*/ 877303 w 1589171"/>
              <a:gd name="connsiteY101" fmla="*/ 325855 h 1759619"/>
              <a:gd name="connsiteX102" fmla="*/ 882315 w 1589171"/>
              <a:gd name="connsiteY102" fmla="*/ 325855 h 1759619"/>
              <a:gd name="connsiteX103" fmla="*/ 1062790 w 1589171"/>
              <a:gd name="connsiteY103" fmla="*/ 546433 h 1759619"/>
              <a:gd name="connsiteX104" fmla="*/ 1062790 w 1589171"/>
              <a:gd name="connsiteY104" fmla="*/ 551447 h 1759619"/>
              <a:gd name="connsiteX105" fmla="*/ 1067803 w 1589171"/>
              <a:gd name="connsiteY105" fmla="*/ 556461 h 1759619"/>
              <a:gd name="connsiteX106" fmla="*/ 1067803 w 1589171"/>
              <a:gd name="connsiteY106" fmla="*/ 561474 h 1759619"/>
              <a:gd name="connsiteX107" fmla="*/ 1067803 w 1589171"/>
              <a:gd name="connsiteY107" fmla="*/ 566486 h 1759619"/>
              <a:gd name="connsiteX108" fmla="*/ 1067803 w 1589171"/>
              <a:gd name="connsiteY108" fmla="*/ 571500 h 1759619"/>
              <a:gd name="connsiteX109" fmla="*/ 1067803 w 1589171"/>
              <a:gd name="connsiteY109" fmla="*/ 576514 h 1759619"/>
              <a:gd name="connsiteX110" fmla="*/ 1062790 w 1589171"/>
              <a:gd name="connsiteY110" fmla="*/ 581527 h 1759619"/>
              <a:gd name="connsiteX111" fmla="*/ 1057776 w 1589171"/>
              <a:gd name="connsiteY111" fmla="*/ 586539 h 1759619"/>
              <a:gd name="connsiteX112" fmla="*/ 1052762 w 1589171"/>
              <a:gd name="connsiteY112" fmla="*/ 591553 h 1759619"/>
              <a:gd name="connsiteX113" fmla="*/ 1047751 w 1589171"/>
              <a:gd name="connsiteY113" fmla="*/ 591553 h 1759619"/>
              <a:gd name="connsiteX114" fmla="*/ 1032710 w 1589171"/>
              <a:gd name="connsiteY114" fmla="*/ 596566 h 1759619"/>
              <a:gd name="connsiteX115" fmla="*/ 962526 w 1589171"/>
              <a:gd name="connsiteY115" fmla="*/ 596566 h 1759619"/>
              <a:gd name="connsiteX116" fmla="*/ 962526 w 1589171"/>
              <a:gd name="connsiteY116" fmla="*/ 802105 h 1759619"/>
              <a:gd name="connsiteX117" fmla="*/ 927434 w 1589171"/>
              <a:gd name="connsiteY117" fmla="*/ 837197 h 1759619"/>
              <a:gd name="connsiteX118" fmla="*/ 892343 w 1589171"/>
              <a:gd name="connsiteY118" fmla="*/ 802105 h 1759619"/>
              <a:gd name="connsiteX119" fmla="*/ 892343 w 1589171"/>
              <a:gd name="connsiteY119" fmla="*/ 561474 h 1759619"/>
              <a:gd name="connsiteX120" fmla="*/ 927434 w 1589171"/>
              <a:gd name="connsiteY120" fmla="*/ 526381 h 1759619"/>
              <a:gd name="connsiteX121" fmla="*/ 962526 w 1589171"/>
              <a:gd name="connsiteY121" fmla="*/ 526381 h 1759619"/>
              <a:gd name="connsiteX122" fmla="*/ 857251 w 1589171"/>
              <a:gd name="connsiteY122" fmla="*/ 396039 h 1759619"/>
              <a:gd name="connsiteX123" fmla="*/ 751973 w 1589171"/>
              <a:gd name="connsiteY123" fmla="*/ 526381 h 1759619"/>
              <a:gd name="connsiteX124" fmla="*/ 787065 w 1589171"/>
              <a:gd name="connsiteY124" fmla="*/ 526381 h 1759619"/>
              <a:gd name="connsiteX125" fmla="*/ 822157 w 1589171"/>
              <a:gd name="connsiteY125" fmla="*/ 561474 h 1759619"/>
              <a:gd name="connsiteX126" fmla="*/ 822157 w 1589171"/>
              <a:gd name="connsiteY126" fmla="*/ 802105 h 1759619"/>
              <a:gd name="connsiteX127" fmla="*/ 787065 w 1589171"/>
              <a:gd name="connsiteY127" fmla="*/ 837197 h 1759619"/>
              <a:gd name="connsiteX128" fmla="*/ 751973 w 1589171"/>
              <a:gd name="connsiteY128" fmla="*/ 802105 h 1759619"/>
              <a:gd name="connsiteX129" fmla="*/ 751973 w 1589171"/>
              <a:gd name="connsiteY129" fmla="*/ 596566 h 1759619"/>
              <a:gd name="connsiteX130" fmla="*/ 681790 w 1589171"/>
              <a:gd name="connsiteY130" fmla="*/ 596566 h 1759619"/>
              <a:gd name="connsiteX131" fmla="*/ 666751 w 1589171"/>
              <a:gd name="connsiteY131" fmla="*/ 591553 h 1759619"/>
              <a:gd name="connsiteX132" fmla="*/ 661737 w 1589171"/>
              <a:gd name="connsiteY132" fmla="*/ 591553 h 1759619"/>
              <a:gd name="connsiteX133" fmla="*/ 656723 w 1589171"/>
              <a:gd name="connsiteY133" fmla="*/ 586539 h 1759619"/>
              <a:gd name="connsiteX134" fmla="*/ 651710 w 1589171"/>
              <a:gd name="connsiteY134" fmla="*/ 581527 h 1759619"/>
              <a:gd name="connsiteX135" fmla="*/ 646698 w 1589171"/>
              <a:gd name="connsiteY135" fmla="*/ 576514 h 1759619"/>
              <a:gd name="connsiteX136" fmla="*/ 646698 w 1589171"/>
              <a:gd name="connsiteY136" fmla="*/ 561474 h 1759619"/>
              <a:gd name="connsiteX137" fmla="*/ 646698 w 1589171"/>
              <a:gd name="connsiteY137" fmla="*/ 556461 h 1759619"/>
              <a:gd name="connsiteX138" fmla="*/ 651710 w 1589171"/>
              <a:gd name="connsiteY138" fmla="*/ 551447 h 1759619"/>
              <a:gd name="connsiteX139" fmla="*/ 651710 w 1589171"/>
              <a:gd name="connsiteY139" fmla="*/ 546433 h 1759619"/>
              <a:gd name="connsiteX140" fmla="*/ 832184 w 1589171"/>
              <a:gd name="connsiteY140" fmla="*/ 325855 h 1759619"/>
              <a:gd name="connsiteX141" fmla="*/ 837198 w 1589171"/>
              <a:gd name="connsiteY141" fmla="*/ 325855 h 1759619"/>
              <a:gd name="connsiteX142" fmla="*/ 837198 w 1589171"/>
              <a:gd name="connsiteY142" fmla="*/ 320842 h 1759619"/>
              <a:gd name="connsiteX143" fmla="*/ 842210 w 1589171"/>
              <a:gd name="connsiteY143" fmla="*/ 320842 h 1759619"/>
              <a:gd name="connsiteX144" fmla="*/ 847224 w 1589171"/>
              <a:gd name="connsiteY144" fmla="*/ 315828 h 1759619"/>
              <a:gd name="connsiteX145" fmla="*/ 1323474 w 1589171"/>
              <a:gd name="connsiteY145" fmla="*/ 0 h 1759619"/>
              <a:gd name="connsiteX146" fmla="*/ 1328487 w 1589171"/>
              <a:gd name="connsiteY146" fmla="*/ 0 h 1759619"/>
              <a:gd name="connsiteX147" fmla="*/ 1333501 w 1589171"/>
              <a:gd name="connsiteY147" fmla="*/ 0 h 1759619"/>
              <a:gd name="connsiteX148" fmla="*/ 1338513 w 1589171"/>
              <a:gd name="connsiteY148" fmla="*/ 0 h 1759619"/>
              <a:gd name="connsiteX149" fmla="*/ 1343526 w 1589171"/>
              <a:gd name="connsiteY149" fmla="*/ 0 h 1759619"/>
              <a:gd name="connsiteX150" fmla="*/ 1348540 w 1589171"/>
              <a:gd name="connsiteY150" fmla="*/ 5013 h 1759619"/>
              <a:gd name="connsiteX151" fmla="*/ 1353553 w 1589171"/>
              <a:gd name="connsiteY151" fmla="*/ 5013 h 1759619"/>
              <a:gd name="connsiteX152" fmla="*/ 1353553 w 1589171"/>
              <a:gd name="connsiteY152" fmla="*/ 10026 h 1759619"/>
              <a:gd name="connsiteX153" fmla="*/ 1358565 w 1589171"/>
              <a:gd name="connsiteY153" fmla="*/ 10026 h 1759619"/>
              <a:gd name="connsiteX154" fmla="*/ 1584157 w 1589171"/>
              <a:gd name="connsiteY154" fmla="*/ 285750 h 1759619"/>
              <a:gd name="connsiteX155" fmla="*/ 1584157 w 1589171"/>
              <a:gd name="connsiteY155" fmla="*/ 290763 h 1759619"/>
              <a:gd name="connsiteX156" fmla="*/ 1589171 w 1589171"/>
              <a:gd name="connsiteY156" fmla="*/ 295777 h 1759619"/>
              <a:gd name="connsiteX157" fmla="*/ 1589171 w 1589171"/>
              <a:gd name="connsiteY157" fmla="*/ 300789 h 1759619"/>
              <a:gd name="connsiteX158" fmla="*/ 1589171 w 1589171"/>
              <a:gd name="connsiteY158" fmla="*/ 305803 h 1759619"/>
              <a:gd name="connsiteX159" fmla="*/ 1589171 w 1589171"/>
              <a:gd name="connsiteY159" fmla="*/ 310816 h 1759619"/>
              <a:gd name="connsiteX160" fmla="*/ 1589171 w 1589171"/>
              <a:gd name="connsiteY160" fmla="*/ 315828 h 1759619"/>
              <a:gd name="connsiteX161" fmla="*/ 1584157 w 1589171"/>
              <a:gd name="connsiteY161" fmla="*/ 320842 h 1759619"/>
              <a:gd name="connsiteX162" fmla="*/ 1579145 w 1589171"/>
              <a:gd name="connsiteY162" fmla="*/ 325855 h 1759619"/>
              <a:gd name="connsiteX163" fmla="*/ 1574132 w 1589171"/>
              <a:gd name="connsiteY163" fmla="*/ 330869 h 1759619"/>
              <a:gd name="connsiteX164" fmla="*/ 1569118 w 1589171"/>
              <a:gd name="connsiteY164" fmla="*/ 330869 h 1759619"/>
              <a:gd name="connsiteX165" fmla="*/ 1554079 w 1589171"/>
              <a:gd name="connsiteY165" fmla="*/ 335881 h 1759619"/>
              <a:gd name="connsiteX166" fmla="*/ 1453815 w 1589171"/>
              <a:gd name="connsiteY166" fmla="*/ 335881 h 1759619"/>
              <a:gd name="connsiteX167" fmla="*/ 1453815 w 1589171"/>
              <a:gd name="connsiteY167" fmla="*/ 927434 h 1759619"/>
              <a:gd name="connsiteX168" fmla="*/ 1418723 w 1589171"/>
              <a:gd name="connsiteY168" fmla="*/ 962527 h 1759619"/>
              <a:gd name="connsiteX169" fmla="*/ 1383632 w 1589171"/>
              <a:gd name="connsiteY169" fmla="*/ 927434 h 1759619"/>
              <a:gd name="connsiteX170" fmla="*/ 1383632 w 1589171"/>
              <a:gd name="connsiteY170" fmla="*/ 300789 h 1759619"/>
              <a:gd name="connsiteX171" fmla="*/ 1418723 w 1589171"/>
              <a:gd name="connsiteY171" fmla="*/ 265697 h 1759619"/>
              <a:gd name="connsiteX172" fmla="*/ 1478882 w 1589171"/>
              <a:gd name="connsiteY172" fmla="*/ 265697 h 1759619"/>
              <a:gd name="connsiteX173" fmla="*/ 1328487 w 1589171"/>
              <a:gd name="connsiteY173" fmla="*/ 80210 h 1759619"/>
              <a:gd name="connsiteX174" fmla="*/ 1178093 w 1589171"/>
              <a:gd name="connsiteY174" fmla="*/ 265697 h 1759619"/>
              <a:gd name="connsiteX175" fmla="*/ 1238251 w 1589171"/>
              <a:gd name="connsiteY175" fmla="*/ 265697 h 1759619"/>
              <a:gd name="connsiteX176" fmla="*/ 1273343 w 1589171"/>
              <a:gd name="connsiteY176" fmla="*/ 300789 h 1759619"/>
              <a:gd name="connsiteX177" fmla="*/ 1273343 w 1589171"/>
              <a:gd name="connsiteY177" fmla="*/ 792078 h 1759619"/>
              <a:gd name="connsiteX178" fmla="*/ 1238251 w 1589171"/>
              <a:gd name="connsiteY178" fmla="*/ 827172 h 1759619"/>
              <a:gd name="connsiteX179" fmla="*/ 1203157 w 1589171"/>
              <a:gd name="connsiteY179" fmla="*/ 792078 h 1759619"/>
              <a:gd name="connsiteX180" fmla="*/ 1203157 w 1589171"/>
              <a:gd name="connsiteY180" fmla="*/ 330869 h 1759619"/>
              <a:gd name="connsiteX181" fmla="*/ 1102895 w 1589171"/>
              <a:gd name="connsiteY181" fmla="*/ 330869 h 1759619"/>
              <a:gd name="connsiteX182" fmla="*/ 1087856 w 1589171"/>
              <a:gd name="connsiteY182" fmla="*/ 325855 h 1759619"/>
              <a:gd name="connsiteX183" fmla="*/ 1082843 w 1589171"/>
              <a:gd name="connsiteY183" fmla="*/ 325855 h 1759619"/>
              <a:gd name="connsiteX184" fmla="*/ 1077829 w 1589171"/>
              <a:gd name="connsiteY184" fmla="*/ 320842 h 1759619"/>
              <a:gd name="connsiteX185" fmla="*/ 1072815 w 1589171"/>
              <a:gd name="connsiteY185" fmla="*/ 315828 h 1759619"/>
              <a:gd name="connsiteX186" fmla="*/ 1067803 w 1589171"/>
              <a:gd name="connsiteY186" fmla="*/ 310816 h 1759619"/>
              <a:gd name="connsiteX187" fmla="*/ 1067803 w 1589171"/>
              <a:gd name="connsiteY187" fmla="*/ 297656 h 1759619"/>
              <a:gd name="connsiteX188" fmla="*/ 1067803 w 1589171"/>
              <a:gd name="connsiteY188" fmla="*/ 295777 h 1759619"/>
              <a:gd name="connsiteX189" fmla="*/ 1077829 w 1589171"/>
              <a:gd name="connsiteY189" fmla="*/ 295777 h 1759619"/>
              <a:gd name="connsiteX190" fmla="*/ 1082843 w 1589171"/>
              <a:gd name="connsiteY190" fmla="*/ 290763 h 1759619"/>
              <a:gd name="connsiteX191" fmla="*/ 1082843 w 1589171"/>
              <a:gd name="connsiteY191" fmla="*/ 285750 h 1759619"/>
              <a:gd name="connsiteX192" fmla="*/ 1308434 w 1589171"/>
              <a:gd name="connsiteY192" fmla="*/ 10026 h 1759619"/>
              <a:gd name="connsiteX193" fmla="*/ 1313448 w 1589171"/>
              <a:gd name="connsiteY193" fmla="*/ 10026 h 1759619"/>
              <a:gd name="connsiteX194" fmla="*/ 1313448 w 1589171"/>
              <a:gd name="connsiteY194" fmla="*/ 5013 h 1759619"/>
              <a:gd name="connsiteX195" fmla="*/ 1318460 w 1589171"/>
              <a:gd name="connsiteY195" fmla="*/ 5013 h 1759619"/>
              <a:gd name="connsiteX196" fmla="*/ 1323474 w 1589171"/>
              <a:gd name="connsiteY196" fmla="*/ 0 h 1759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Lst>
            <a:rect l="l" t="t" r="r" b="b"/>
            <a:pathLst>
              <a:path w="1589171" h="1759619">
                <a:moveTo>
                  <a:pt x="1122948" y="1669381"/>
                </a:moveTo>
                <a:cubicBezTo>
                  <a:pt x="1143001" y="1664369"/>
                  <a:pt x="1158040" y="1674395"/>
                  <a:pt x="1168065" y="1694448"/>
                </a:cubicBezTo>
                <a:cubicBezTo>
                  <a:pt x="1168065" y="1714500"/>
                  <a:pt x="1158040" y="1729539"/>
                  <a:pt x="1137987" y="1734553"/>
                </a:cubicBezTo>
                <a:cubicBezTo>
                  <a:pt x="1097882" y="1744578"/>
                  <a:pt x="1052763" y="1749592"/>
                  <a:pt x="1007645" y="1754606"/>
                </a:cubicBezTo>
                <a:lnTo>
                  <a:pt x="1002632" y="1754606"/>
                </a:lnTo>
                <a:cubicBezTo>
                  <a:pt x="982579" y="1754606"/>
                  <a:pt x="967540" y="1744578"/>
                  <a:pt x="967540" y="1724528"/>
                </a:cubicBezTo>
                <a:cubicBezTo>
                  <a:pt x="962526" y="1704475"/>
                  <a:pt x="977565" y="1684422"/>
                  <a:pt x="997618" y="1684422"/>
                </a:cubicBezTo>
                <a:cubicBezTo>
                  <a:pt x="1037723" y="1684422"/>
                  <a:pt x="1082843" y="1674395"/>
                  <a:pt x="1122948" y="1669381"/>
                </a:cubicBezTo>
                <a:close/>
                <a:moveTo>
                  <a:pt x="1378384" y="1595987"/>
                </a:moveTo>
                <a:cubicBezTo>
                  <a:pt x="1392718" y="1596692"/>
                  <a:pt x="1404938" y="1607971"/>
                  <a:pt x="1408698" y="1619250"/>
                </a:cubicBezTo>
                <a:cubicBezTo>
                  <a:pt x="1413710" y="1634289"/>
                  <a:pt x="1408698" y="1654342"/>
                  <a:pt x="1388645" y="1664369"/>
                </a:cubicBezTo>
                <a:cubicBezTo>
                  <a:pt x="1353553" y="1679408"/>
                  <a:pt x="1308434" y="1694448"/>
                  <a:pt x="1263315" y="1709487"/>
                </a:cubicBezTo>
                <a:lnTo>
                  <a:pt x="1253290" y="1709487"/>
                </a:lnTo>
                <a:cubicBezTo>
                  <a:pt x="1238251" y="1709487"/>
                  <a:pt x="1223210" y="1699461"/>
                  <a:pt x="1218198" y="1684422"/>
                </a:cubicBezTo>
                <a:cubicBezTo>
                  <a:pt x="1213184" y="1664369"/>
                  <a:pt x="1223210" y="1644317"/>
                  <a:pt x="1243263" y="1639303"/>
                </a:cubicBezTo>
                <a:cubicBezTo>
                  <a:pt x="1288382" y="1629278"/>
                  <a:pt x="1328487" y="1614237"/>
                  <a:pt x="1363579" y="1599198"/>
                </a:cubicBezTo>
                <a:cubicBezTo>
                  <a:pt x="1368592" y="1596692"/>
                  <a:pt x="1373606" y="1595752"/>
                  <a:pt x="1378384" y="1595987"/>
                </a:cubicBezTo>
                <a:close/>
                <a:moveTo>
                  <a:pt x="70184" y="1363578"/>
                </a:moveTo>
                <a:lnTo>
                  <a:pt x="70184" y="1438777"/>
                </a:lnTo>
                <a:cubicBezTo>
                  <a:pt x="70184" y="1443789"/>
                  <a:pt x="75198" y="1448803"/>
                  <a:pt x="75198" y="1458828"/>
                </a:cubicBezTo>
                <a:lnTo>
                  <a:pt x="75198" y="1463842"/>
                </a:lnTo>
                <a:cubicBezTo>
                  <a:pt x="80210" y="1468856"/>
                  <a:pt x="80210" y="1478881"/>
                  <a:pt x="85223" y="1483895"/>
                </a:cubicBezTo>
                <a:cubicBezTo>
                  <a:pt x="90237" y="1488908"/>
                  <a:pt x="95251" y="1498934"/>
                  <a:pt x="100263" y="1503947"/>
                </a:cubicBezTo>
                <a:cubicBezTo>
                  <a:pt x="135354" y="1544053"/>
                  <a:pt x="190501" y="1579145"/>
                  <a:pt x="275723" y="1604211"/>
                </a:cubicBezTo>
                <a:lnTo>
                  <a:pt x="280737" y="1604211"/>
                </a:lnTo>
                <a:lnTo>
                  <a:pt x="325854" y="1619250"/>
                </a:lnTo>
                <a:cubicBezTo>
                  <a:pt x="330868" y="1624264"/>
                  <a:pt x="330868" y="1624264"/>
                  <a:pt x="335882" y="1624264"/>
                </a:cubicBezTo>
                <a:cubicBezTo>
                  <a:pt x="386013" y="1639303"/>
                  <a:pt x="441157" y="1654342"/>
                  <a:pt x="501315" y="1664369"/>
                </a:cubicBezTo>
                <a:cubicBezTo>
                  <a:pt x="506329" y="1664369"/>
                  <a:pt x="516354" y="1669381"/>
                  <a:pt x="526382" y="1669381"/>
                </a:cubicBezTo>
                <a:cubicBezTo>
                  <a:pt x="536407" y="1669381"/>
                  <a:pt x="551448" y="1674395"/>
                  <a:pt x="561473" y="1674395"/>
                </a:cubicBezTo>
                <a:cubicBezTo>
                  <a:pt x="571501" y="1679408"/>
                  <a:pt x="581526" y="1679408"/>
                  <a:pt x="591554" y="1679408"/>
                </a:cubicBezTo>
                <a:cubicBezTo>
                  <a:pt x="646698" y="1684422"/>
                  <a:pt x="706854" y="1689434"/>
                  <a:pt x="767013" y="1689434"/>
                </a:cubicBezTo>
                <a:lnTo>
                  <a:pt x="767013" y="1549067"/>
                </a:lnTo>
                <a:cubicBezTo>
                  <a:pt x="451184" y="1544053"/>
                  <a:pt x="190501" y="1468856"/>
                  <a:pt x="70184" y="1363578"/>
                </a:cubicBezTo>
                <a:close/>
                <a:moveTo>
                  <a:pt x="1513973" y="1343527"/>
                </a:moveTo>
                <a:cubicBezTo>
                  <a:pt x="1493921" y="1363578"/>
                  <a:pt x="1468854" y="1383631"/>
                  <a:pt x="1443790" y="1398672"/>
                </a:cubicBezTo>
                <a:lnTo>
                  <a:pt x="1443790" y="1493922"/>
                </a:lnTo>
                <a:cubicBezTo>
                  <a:pt x="1478882" y="1463842"/>
                  <a:pt x="1513973" y="1428750"/>
                  <a:pt x="1513973" y="1398672"/>
                </a:cubicBezTo>
                <a:close/>
                <a:moveTo>
                  <a:pt x="837198" y="1283369"/>
                </a:moveTo>
                <a:lnTo>
                  <a:pt x="837198" y="1388644"/>
                </a:lnTo>
                <a:lnTo>
                  <a:pt x="1373604" y="1518986"/>
                </a:lnTo>
                <a:lnTo>
                  <a:pt x="1373604" y="1408697"/>
                </a:lnTo>
                <a:close/>
                <a:moveTo>
                  <a:pt x="1273343" y="1052763"/>
                </a:moveTo>
                <a:lnTo>
                  <a:pt x="907382" y="1228224"/>
                </a:lnTo>
                <a:lnTo>
                  <a:pt x="1398671" y="1343527"/>
                </a:lnTo>
                <a:cubicBezTo>
                  <a:pt x="1478882" y="1293394"/>
                  <a:pt x="1513973" y="1248277"/>
                  <a:pt x="1513973" y="1213183"/>
                </a:cubicBezTo>
                <a:cubicBezTo>
                  <a:pt x="1513973" y="1148014"/>
                  <a:pt x="1443790" y="1107908"/>
                  <a:pt x="1273343" y="1052763"/>
                </a:cubicBezTo>
                <a:close/>
                <a:moveTo>
                  <a:pt x="1273343" y="977566"/>
                </a:moveTo>
                <a:lnTo>
                  <a:pt x="1288382" y="977566"/>
                </a:lnTo>
                <a:cubicBezTo>
                  <a:pt x="1438776" y="1032711"/>
                  <a:pt x="1584157" y="1082842"/>
                  <a:pt x="1584157" y="1218197"/>
                </a:cubicBezTo>
                <a:lnTo>
                  <a:pt x="1584157" y="1403684"/>
                </a:lnTo>
                <a:cubicBezTo>
                  <a:pt x="1584157" y="1488908"/>
                  <a:pt x="1503948" y="1554078"/>
                  <a:pt x="1428751" y="1599197"/>
                </a:cubicBezTo>
                <a:lnTo>
                  <a:pt x="1398671" y="1599197"/>
                </a:lnTo>
                <a:lnTo>
                  <a:pt x="792079" y="1448803"/>
                </a:lnTo>
                <a:cubicBezTo>
                  <a:pt x="792079" y="1443789"/>
                  <a:pt x="787065" y="1443789"/>
                  <a:pt x="787065" y="1443789"/>
                </a:cubicBezTo>
                <a:cubicBezTo>
                  <a:pt x="787065" y="1438777"/>
                  <a:pt x="782053" y="1438777"/>
                  <a:pt x="782053" y="1438777"/>
                </a:cubicBezTo>
                <a:lnTo>
                  <a:pt x="777040" y="1433764"/>
                </a:lnTo>
                <a:cubicBezTo>
                  <a:pt x="772026" y="1433764"/>
                  <a:pt x="772026" y="1428750"/>
                  <a:pt x="772026" y="1428750"/>
                </a:cubicBezTo>
                <a:lnTo>
                  <a:pt x="772026" y="1223211"/>
                </a:lnTo>
                <a:cubicBezTo>
                  <a:pt x="777040" y="1223211"/>
                  <a:pt x="777040" y="1218197"/>
                  <a:pt x="777040" y="1218197"/>
                </a:cubicBezTo>
                <a:cubicBezTo>
                  <a:pt x="782053" y="1218197"/>
                  <a:pt x="782053" y="1213183"/>
                  <a:pt x="782053" y="1213183"/>
                </a:cubicBezTo>
                <a:cubicBezTo>
                  <a:pt x="782053" y="1208172"/>
                  <a:pt x="787065" y="1208172"/>
                  <a:pt x="787065" y="1208172"/>
                </a:cubicBezTo>
                <a:cubicBezTo>
                  <a:pt x="787065" y="1203158"/>
                  <a:pt x="792079" y="1203158"/>
                  <a:pt x="792079" y="1203158"/>
                </a:cubicBezTo>
                <a:lnTo>
                  <a:pt x="1258304" y="982578"/>
                </a:lnTo>
                <a:cubicBezTo>
                  <a:pt x="1263315" y="977566"/>
                  <a:pt x="1268329" y="977566"/>
                  <a:pt x="1273343" y="977566"/>
                </a:cubicBezTo>
                <a:close/>
                <a:moveTo>
                  <a:pt x="802104" y="892342"/>
                </a:moveTo>
                <a:cubicBezTo>
                  <a:pt x="927434" y="892342"/>
                  <a:pt x="1052763" y="907381"/>
                  <a:pt x="1163054" y="927434"/>
                </a:cubicBezTo>
                <a:cubicBezTo>
                  <a:pt x="1178093" y="932448"/>
                  <a:pt x="1193132" y="947487"/>
                  <a:pt x="1188118" y="967539"/>
                </a:cubicBezTo>
                <a:cubicBezTo>
                  <a:pt x="1183104" y="982578"/>
                  <a:pt x="1168065" y="997619"/>
                  <a:pt x="1148013" y="992606"/>
                </a:cubicBezTo>
                <a:cubicBezTo>
                  <a:pt x="1042737" y="972553"/>
                  <a:pt x="922421" y="962527"/>
                  <a:pt x="802104" y="962527"/>
                </a:cubicBezTo>
                <a:cubicBezTo>
                  <a:pt x="370973" y="962527"/>
                  <a:pt x="70184" y="1097881"/>
                  <a:pt x="70184" y="1223211"/>
                </a:cubicBezTo>
                <a:cubicBezTo>
                  <a:pt x="70184" y="1348539"/>
                  <a:pt x="370973" y="1483895"/>
                  <a:pt x="802104" y="1483895"/>
                </a:cubicBezTo>
                <a:cubicBezTo>
                  <a:pt x="822157" y="1483895"/>
                  <a:pt x="837198" y="1498934"/>
                  <a:pt x="837198" y="1518987"/>
                </a:cubicBezTo>
                <a:lnTo>
                  <a:pt x="837198" y="1694448"/>
                </a:lnTo>
                <a:lnTo>
                  <a:pt x="867276" y="1694448"/>
                </a:lnTo>
                <a:cubicBezTo>
                  <a:pt x="887329" y="1689434"/>
                  <a:pt x="902368" y="1709487"/>
                  <a:pt x="907382" y="1724528"/>
                </a:cubicBezTo>
                <a:cubicBezTo>
                  <a:pt x="907382" y="1744578"/>
                  <a:pt x="892343" y="1759619"/>
                  <a:pt x="872290" y="1759619"/>
                </a:cubicBezTo>
                <a:lnTo>
                  <a:pt x="736934" y="1759619"/>
                </a:lnTo>
                <a:cubicBezTo>
                  <a:pt x="696829" y="1754606"/>
                  <a:pt x="651710" y="1754606"/>
                  <a:pt x="611604" y="1749592"/>
                </a:cubicBezTo>
                <a:lnTo>
                  <a:pt x="606593" y="1749592"/>
                </a:lnTo>
                <a:cubicBezTo>
                  <a:pt x="596565" y="1744578"/>
                  <a:pt x="591554" y="1744578"/>
                  <a:pt x="581526" y="1744578"/>
                </a:cubicBezTo>
                <a:cubicBezTo>
                  <a:pt x="571501" y="1739567"/>
                  <a:pt x="561473" y="1739567"/>
                  <a:pt x="551448" y="1739567"/>
                </a:cubicBezTo>
                <a:cubicBezTo>
                  <a:pt x="531395" y="1734553"/>
                  <a:pt x="511343" y="1734553"/>
                  <a:pt x="496303" y="1729539"/>
                </a:cubicBezTo>
                <a:lnTo>
                  <a:pt x="471237" y="1729539"/>
                </a:lnTo>
                <a:cubicBezTo>
                  <a:pt x="426118" y="1719514"/>
                  <a:pt x="386013" y="1709487"/>
                  <a:pt x="345907" y="1699461"/>
                </a:cubicBezTo>
                <a:lnTo>
                  <a:pt x="340895" y="1699461"/>
                </a:lnTo>
                <a:cubicBezTo>
                  <a:pt x="295776" y="1684422"/>
                  <a:pt x="255671" y="1669381"/>
                  <a:pt x="215565" y="1654342"/>
                </a:cubicBezTo>
                <a:lnTo>
                  <a:pt x="210553" y="1649330"/>
                </a:lnTo>
                <a:cubicBezTo>
                  <a:pt x="170448" y="1634289"/>
                  <a:pt x="135354" y="1614237"/>
                  <a:pt x="105276" y="1594184"/>
                </a:cubicBezTo>
                <a:cubicBezTo>
                  <a:pt x="100263" y="1594184"/>
                  <a:pt x="100263" y="1594184"/>
                  <a:pt x="95251" y="1589172"/>
                </a:cubicBezTo>
                <a:cubicBezTo>
                  <a:pt x="45118" y="1554078"/>
                  <a:pt x="15039" y="1513975"/>
                  <a:pt x="5013" y="1468856"/>
                </a:cubicBezTo>
                <a:cubicBezTo>
                  <a:pt x="0" y="1458828"/>
                  <a:pt x="0" y="1443789"/>
                  <a:pt x="0" y="1433764"/>
                </a:cubicBezTo>
                <a:lnTo>
                  <a:pt x="0" y="1223211"/>
                </a:lnTo>
                <a:cubicBezTo>
                  <a:pt x="0" y="1037725"/>
                  <a:pt x="350921" y="892342"/>
                  <a:pt x="802104" y="892342"/>
                </a:cubicBezTo>
                <a:close/>
                <a:moveTo>
                  <a:pt x="847224" y="315828"/>
                </a:moveTo>
                <a:lnTo>
                  <a:pt x="852237" y="315828"/>
                </a:lnTo>
                <a:lnTo>
                  <a:pt x="857251" y="315828"/>
                </a:lnTo>
                <a:lnTo>
                  <a:pt x="862263" y="315828"/>
                </a:lnTo>
                <a:lnTo>
                  <a:pt x="867276" y="315828"/>
                </a:lnTo>
                <a:cubicBezTo>
                  <a:pt x="867276" y="320842"/>
                  <a:pt x="872290" y="320842"/>
                  <a:pt x="872290" y="320842"/>
                </a:cubicBezTo>
                <a:lnTo>
                  <a:pt x="877303" y="320842"/>
                </a:lnTo>
                <a:lnTo>
                  <a:pt x="877303" y="325855"/>
                </a:lnTo>
                <a:lnTo>
                  <a:pt x="882315" y="325855"/>
                </a:lnTo>
                <a:lnTo>
                  <a:pt x="1062790" y="546433"/>
                </a:lnTo>
                <a:lnTo>
                  <a:pt x="1062790" y="551447"/>
                </a:lnTo>
                <a:cubicBezTo>
                  <a:pt x="1067803" y="551447"/>
                  <a:pt x="1067803" y="556461"/>
                  <a:pt x="1067803" y="556461"/>
                </a:cubicBezTo>
                <a:lnTo>
                  <a:pt x="1067803" y="561474"/>
                </a:lnTo>
                <a:lnTo>
                  <a:pt x="1067803" y="566486"/>
                </a:lnTo>
                <a:lnTo>
                  <a:pt x="1067803" y="571500"/>
                </a:lnTo>
                <a:lnTo>
                  <a:pt x="1067803" y="576514"/>
                </a:lnTo>
                <a:cubicBezTo>
                  <a:pt x="1062790" y="576514"/>
                  <a:pt x="1062790" y="581527"/>
                  <a:pt x="1062790" y="581527"/>
                </a:cubicBezTo>
                <a:lnTo>
                  <a:pt x="1057776" y="586539"/>
                </a:lnTo>
                <a:cubicBezTo>
                  <a:pt x="1057776" y="591553"/>
                  <a:pt x="1052762" y="591553"/>
                  <a:pt x="1052762" y="591553"/>
                </a:cubicBezTo>
                <a:lnTo>
                  <a:pt x="1047751" y="591553"/>
                </a:lnTo>
                <a:cubicBezTo>
                  <a:pt x="1042737" y="596566"/>
                  <a:pt x="1037723" y="596566"/>
                  <a:pt x="1032710" y="596566"/>
                </a:cubicBezTo>
                <a:lnTo>
                  <a:pt x="962526" y="596566"/>
                </a:lnTo>
                <a:lnTo>
                  <a:pt x="962526" y="802105"/>
                </a:lnTo>
                <a:cubicBezTo>
                  <a:pt x="962526" y="822158"/>
                  <a:pt x="947487" y="837197"/>
                  <a:pt x="927434" y="837197"/>
                </a:cubicBezTo>
                <a:cubicBezTo>
                  <a:pt x="907382" y="837197"/>
                  <a:pt x="892343" y="822158"/>
                  <a:pt x="892343" y="802105"/>
                </a:cubicBezTo>
                <a:lnTo>
                  <a:pt x="892343" y="561474"/>
                </a:lnTo>
                <a:cubicBezTo>
                  <a:pt x="892343" y="541422"/>
                  <a:pt x="907382" y="526381"/>
                  <a:pt x="927434" y="526381"/>
                </a:cubicBezTo>
                <a:lnTo>
                  <a:pt x="962526" y="526381"/>
                </a:lnTo>
                <a:lnTo>
                  <a:pt x="857251" y="396039"/>
                </a:lnTo>
                <a:lnTo>
                  <a:pt x="751973" y="526381"/>
                </a:lnTo>
                <a:lnTo>
                  <a:pt x="787065" y="526381"/>
                </a:lnTo>
                <a:cubicBezTo>
                  <a:pt x="807118" y="526381"/>
                  <a:pt x="822157" y="541422"/>
                  <a:pt x="822157" y="561474"/>
                </a:cubicBezTo>
                <a:lnTo>
                  <a:pt x="822157" y="802105"/>
                </a:lnTo>
                <a:cubicBezTo>
                  <a:pt x="822157" y="822158"/>
                  <a:pt x="807118" y="837197"/>
                  <a:pt x="787065" y="837197"/>
                </a:cubicBezTo>
                <a:cubicBezTo>
                  <a:pt x="767013" y="837197"/>
                  <a:pt x="751973" y="822158"/>
                  <a:pt x="751973" y="802105"/>
                </a:cubicBezTo>
                <a:lnTo>
                  <a:pt x="751973" y="596566"/>
                </a:lnTo>
                <a:lnTo>
                  <a:pt x="681790" y="596566"/>
                </a:lnTo>
                <a:cubicBezTo>
                  <a:pt x="676776" y="596566"/>
                  <a:pt x="671763" y="591553"/>
                  <a:pt x="666751" y="591553"/>
                </a:cubicBezTo>
                <a:lnTo>
                  <a:pt x="661737" y="591553"/>
                </a:lnTo>
                <a:cubicBezTo>
                  <a:pt x="661737" y="586539"/>
                  <a:pt x="656723" y="586539"/>
                  <a:pt x="656723" y="586539"/>
                </a:cubicBezTo>
                <a:lnTo>
                  <a:pt x="651710" y="581527"/>
                </a:lnTo>
                <a:cubicBezTo>
                  <a:pt x="646698" y="581527"/>
                  <a:pt x="646698" y="576514"/>
                  <a:pt x="646698" y="576514"/>
                </a:cubicBezTo>
                <a:lnTo>
                  <a:pt x="646698" y="561474"/>
                </a:lnTo>
                <a:lnTo>
                  <a:pt x="646698" y="556461"/>
                </a:lnTo>
                <a:lnTo>
                  <a:pt x="651710" y="551447"/>
                </a:lnTo>
                <a:lnTo>
                  <a:pt x="651710" y="546433"/>
                </a:lnTo>
                <a:lnTo>
                  <a:pt x="832184" y="325855"/>
                </a:lnTo>
                <a:lnTo>
                  <a:pt x="837198" y="325855"/>
                </a:lnTo>
                <a:lnTo>
                  <a:pt x="837198" y="320842"/>
                </a:lnTo>
                <a:lnTo>
                  <a:pt x="842210" y="320842"/>
                </a:lnTo>
                <a:cubicBezTo>
                  <a:pt x="842210" y="315828"/>
                  <a:pt x="847224" y="315828"/>
                  <a:pt x="847224" y="315828"/>
                </a:cubicBezTo>
                <a:close/>
                <a:moveTo>
                  <a:pt x="1323474" y="0"/>
                </a:moveTo>
                <a:lnTo>
                  <a:pt x="1328487" y="0"/>
                </a:lnTo>
                <a:lnTo>
                  <a:pt x="1333501" y="0"/>
                </a:lnTo>
                <a:lnTo>
                  <a:pt x="1338513" y="0"/>
                </a:lnTo>
                <a:lnTo>
                  <a:pt x="1343526" y="0"/>
                </a:lnTo>
                <a:cubicBezTo>
                  <a:pt x="1343526" y="5013"/>
                  <a:pt x="1348540" y="5013"/>
                  <a:pt x="1348540" y="5013"/>
                </a:cubicBezTo>
                <a:lnTo>
                  <a:pt x="1353553" y="5013"/>
                </a:lnTo>
                <a:lnTo>
                  <a:pt x="1353553" y="10026"/>
                </a:lnTo>
                <a:lnTo>
                  <a:pt x="1358565" y="10026"/>
                </a:lnTo>
                <a:lnTo>
                  <a:pt x="1584157" y="285750"/>
                </a:lnTo>
                <a:lnTo>
                  <a:pt x="1584157" y="290763"/>
                </a:lnTo>
                <a:cubicBezTo>
                  <a:pt x="1589171" y="290763"/>
                  <a:pt x="1589171" y="295777"/>
                  <a:pt x="1589171" y="295777"/>
                </a:cubicBezTo>
                <a:lnTo>
                  <a:pt x="1589171" y="300789"/>
                </a:lnTo>
                <a:lnTo>
                  <a:pt x="1589171" y="305803"/>
                </a:lnTo>
                <a:lnTo>
                  <a:pt x="1589171" y="310816"/>
                </a:lnTo>
                <a:lnTo>
                  <a:pt x="1589171" y="315828"/>
                </a:lnTo>
                <a:lnTo>
                  <a:pt x="1584157" y="320842"/>
                </a:lnTo>
                <a:lnTo>
                  <a:pt x="1579145" y="325855"/>
                </a:lnTo>
                <a:cubicBezTo>
                  <a:pt x="1579145" y="330869"/>
                  <a:pt x="1574132" y="330869"/>
                  <a:pt x="1574132" y="330869"/>
                </a:cubicBezTo>
                <a:lnTo>
                  <a:pt x="1569118" y="330869"/>
                </a:lnTo>
                <a:cubicBezTo>
                  <a:pt x="1564106" y="335881"/>
                  <a:pt x="1559093" y="335881"/>
                  <a:pt x="1554079" y="335881"/>
                </a:cubicBezTo>
                <a:lnTo>
                  <a:pt x="1453815" y="335881"/>
                </a:lnTo>
                <a:lnTo>
                  <a:pt x="1453815" y="927434"/>
                </a:lnTo>
                <a:cubicBezTo>
                  <a:pt x="1453815" y="947486"/>
                  <a:pt x="1438776" y="962527"/>
                  <a:pt x="1418723" y="962527"/>
                </a:cubicBezTo>
                <a:cubicBezTo>
                  <a:pt x="1398671" y="962527"/>
                  <a:pt x="1383632" y="947486"/>
                  <a:pt x="1383632" y="927434"/>
                </a:cubicBezTo>
                <a:lnTo>
                  <a:pt x="1383632" y="300789"/>
                </a:lnTo>
                <a:cubicBezTo>
                  <a:pt x="1383632" y="280736"/>
                  <a:pt x="1398671" y="265697"/>
                  <a:pt x="1418723" y="265697"/>
                </a:cubicBezTo>
                <a:lnTo>
                  <a:pt x="1478882" y="265697"/>
                </a:lnTo>
                <a:lnTo>
                  <a:pt x="1328487" y="80210"/>
                </a:lnTo>
                <a:lnTo>
                  <a:pt x="1178093" y="265697"/>
                </a:lnTo>
                <a:lnTo>
                  <a:pt x="1238251" y="265697"/>
                </a:lnTo>
                <a:cubicBezTo>
                  <a:pt x="1258304" y="265697"/>
                  <a:pt x="1273343" y="280736"/>
                  <a:pt x="1273343" y="300789"/>
                </a:cubicBezTo>
                <a:lnTo>
                  <a:pt x="1273343" y="792078"/>
                </a:lnTo>
                <a:cubicBezTo>
                  <a:pt x="1273343" y="812131"/>
                  <a:pt x="1258304" y="827172"/>
                  <a:pt x="1238251" y="827172"/>
                </a:cubicBezTo>
                <a:cubicBezTo>
                  <a:pt x="1218198" y="827172"/>
                  <a:pt x="1203157" y="812131"/>
                  <a:pt x="1203157" y="792078"/>
                </a:cubicBezTo>
                <a:lnTo>
                  <a:pt x="1203157" y="330869"/>
                </a:lnTo>
                <a:lnTo>
                  <a:pt x="1102895" y="330869"/>
                </a:lnTo>
                <a:cubicBezTo>
                  <a:pt x="1097882" y="330869"/>
                  <a:pt x="1092868" y="325855"/>
                  <a:pt x="1087856" y="325855"/>
                </a:cubicBezTo>
                <a:lnTo>
                  <a:pt x="1082843" y="325855"/>
                </a:lnTo>
                <a:cubicBezTo>
                  <a:pt x="1082843" y="320842"/>
                  <a:pt x="1077829" y="320842"/>
                  <a:pt x="1077829" y="320842"/>
                </a:cubicBezTo>
                <a:lnTo>
                  <a:pt x="1072815" y="315828"/>
                </a:lnTo>
                <a:cubicBezTo>
                  <a:pt x="1067803" y="315828"/>
                  <a:pt x="1067803" y="310816"/>
                  <a:pt x="1067803" y="310816"/>
                </a:cubicBezTo>
                <a:lnTo>
                  <a:pt x="1067803" y="297656"/>
                </a:lnTo>
                <a:cubicBezTo>
                  <a:pt x="1067803" y="298283"/>
                  <a:pt x="1067803" y="298283"/>
                  <a:pt x="1067803" y="295777"/>
                </a:cubicBezTo>
                <a:cubicBezTo>
                  <a:pt x="1067803" y="295777"/>
                  <a:pt x="1067803" y="290763"/>
                  <a:pt x="1077829" y="295777"/>
                </a:cubicBezTo>
                <a:lnTo>
                  <a:pt x="1082843" y="290763"/>
                </a:lnTo>
                <a:lnTo>
                  <a:pt x="1082843" y="285750"/>
                </a:lnTo>
                <a:lnTo>
                  <a:pt x="1308434" y="10026"/>
                </a:lnTo>
                <a:lnTo>
                  <a:pt x="1313448" y="10026"/>
                </a:lnTo>
                <a:lnTo>
                  <a:pt x="1313448" y="5013"/>
                </a:lnTo>
                <a:lnTo>
                  <a:pt x="1318460" y="5013"/>
                </a:lnTo>
                <a:cubicBezTo>
                  <a:pt x="1318460" y="0"/>
                  <a:pt x="1323474" y="0"/>
                  <a:pt x="1323474" y="0"/>
                </a:cubicBezTo>
                <a:close/>
              </a:path>
            </a:pathLst>
          </a:custGeom>
          <a:gradFill flip="none" rotWithShape="1">
            <a:gsLst>
              <a:gs pos="0">
                <a:schemeClr val="accent1"/>
              </a:gs>
              <a:gs pos="90000">
                <a:schemeClr val="accent2"/>
              </a:gs>
            </a:gsLst>
            <a:lin ang="16200000" scaled="1"/>
            <a:tileRect/>
          </a:gradFill>
          <a:ln w="4195" cap="flat">
            <a:noFill/>
            <a:prstDash val="solid"/>
            <a:miter/>
          </a:ln>
          <a:effectLst>
            <a:outerShdw blurRad="50800" dist="38100" dir="2700000" algn="tl"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cxnSp>
        <p:nvCxnSpPr>
          <p:cNvPr id="65" name="直接连接符 64">
            <a:extLst>
              <a:ext uri="{FF2B5EF4-FFF2-40B4-BE49-F238E27FC236}">
                <a16:creationId xmlns:a16="http://schemas.microsoft.com/office/drawing/2014/main" id="{23350420-1761-3893-0953-8957135483F5}"/>
              </a:ext>
            </a:extLst>
          </p:cNvPr>
          <p:cNvCxnSpPr/>
          <p:nvPr/>
        </p:nvCxnSpPr>
        <p:spPr>
          <a:xfrm>
            <a:off x="731838" y="3894614"/>
            <a:ext cx="5683476"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64067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电视游戏的萤幕截图&#10;&#10;AI 生成的内容可能不正确。">
            <a:extLst>
              <a:ext uri="{FF2B5EF4-FFF2-40B4-BE49-F238E27FC236}">
                <a16:creationId xmlns:a16="http://schemas.microsoft.com/office/drawing/2014/main" id="{34431C06-49C3-1446-B99A-B2B067FDC0B8}"/>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b="15625"/>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任意多边形: 形状 7">
            <a:extLst>
              <a:ext uri="{FF2B5EF4-FFF2-40B4-BE49-F238E27FC236}">
                <a16:creationId xmlns:a16="http://schemas.microsoft.com/office/drawing/2014/main" id="{8A99BE3C-975D-5323-744A-E44A1A640EF4}"/>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3" name="组合 12">
            <a:extLst>
              <a:ext uri="{FF2B5EF4-FFF2-40B4-BE49-F238E27FC236}">
                <a16:creationId xmlns:a16="http://schemas.microsoft.com/office/drawing/2014/main" id="{6AA3639C-6183-E352-DEE9-C1F7E11979DD}"/>
              </a:ext>
            </a:extLst>
          </p:cNvPr>
          <p:cNvGrpSpPr/>
          <p:nvPr/>
        </p:nvGrpSpPr>
        <p:grpSpPr>
          <a:xfrm flipH="1">
            <a:off x="0" y="0"/>
            <a:ext cx="6871845" cy="1237616"/>
            <a:chOff x="5320156" y="0"/>
            <a:chExt cx="6871845" cy="1237616"/>
          </a:xfrm>
        </p:grpSpPr>
        <p:sp>
          <p:nvSpPr>
            <p:cNvPr id="14" name="任意多边形: 形状 13">
              <a:extLst>
                <a:ext uri="{FF2B5EF4-FFF2-40B4-BE49-F238E27FC236}">
                  <a16:creationId xmlns:a16="http://schemas.microsoft.com/office/drawing/2014/main" id="{3C5E4C05-D95A-E664-4DE0-F9CE45A7B1D5}"/>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任意多边形: 形状 14">
              <a:extLst>
                <a:ext uri="{FF2B5EF4-FFF2-40B4-BE49-F238E27FC236}">
                  <a16:creationId xmlns:a16="http://schemas.microsoft.com/office/drawing/2014/main" id="{955CFD33-B2B9-AA41-220E-54EF04EAC567}"/>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16" name="组合 15">
            <a:extLst>
              <a:ext uri="{FF2B5EF4-FFF2-40B4-BE49-F238E27FC236}">
                <a16:creationId xmlns:a16="http://schemas.microsoft.com/office/drawing/2014/main" id="{744A2225-310B-EB09-8586-2F18CBD335D4}"/>
              </a:ext>
            </a:extLst>
          </p:cNvPr>
          <p:cNvGrpSpPr/>
          <p:nvPr/>
        </p:nvGrpSpPr>
        <p:grpSpPr>
          <a:xfrm>
            <a:off x="731838" y="549275"/>
            <a:ext cx="1440016" cy="271796"/>
            <a:chOff x="800458" y="692150"/>
            <a:chExt cx="1440016" cy="271796"/>
          </a:xfrm>
        </p:grpSpPr>
        <p:sp>
          <p:nvSpPr>
            <p:cNvPr id="17" name="文本框 16">
              <a:extLst>
                <a:ext uri="{FF2B5EF4-FFF2-40B4-BE49-F238E27FC236}">
                  <a16:creationId xmlns:a16="http://schemas.microsoft.com/office/drawing/2014/main" id="{8ADE4A51-8B07-9BFD-0A3A-4EFBB2FD5171}"/>
                </a:ext>
              </a:extLst>
            </p:cNvPr>
            <p:cNvSpPr txBox="1"/>
            <p:nvPr/>
          </p:nvSpPr>
          <p:spPr>
            <a:xfrm>
              <a:off x="800458" y="701090"/>
              <a:ext cx="1440016" cy="253916"/>
            </a:xfrm>
            <a:prstGeom prst="rect">
              <a:avLst/>
            </a:prstGeom>
            <a:noFill/>
          </p:spPr>
          <p:txBody>
            <a:bodyPr wrap="square">
              <a:spAutoFit/>
            </a:bodyPr>
            <a:lstStyle/>
            <a:p>
              <a:pPr algn="ctr"/>
              <a:r>
                <a:rPr lang="en-US" altLang="zh-CN" sz="1050" dirty="0">
                  <a:solidFill>
                    <a:schemeClr val="bg1"/>
                  </a:solidFill>
                  <a:latin typeface="+mj-ea"/>
                  <a:ea typeface="+mj-ea"/>
                </a:rPr>
                <a:t>About our</a:t>
              </a:r>
              <a:endParaRPr lang="zh-CN" altLang="en-US" sz="1050" dirty="0">
                <a:solidFill>
                  <a:schemeClr val="bg1"/>
                </a:solidFill>
                <a:latin typeface="+mj-ea"/>
                <a:ea typeface="+mj-ea"/>
              </a:endParaRPr>
            </a:p>
          </p:txBody>
        </p:sp>
        <p:sp>
          <p:nvSpPr>
            <p:cNvPr id="18" name="矩形: 圆角 17">
              <a:extLst>
                <a:ext uri="{FF2B5EF4-FFF2-40B4-BE49-F238E27FC236}">
                  <a16:creationId xmlns:a16="http://schemas.microsoft.com/office/drawing/2014/main" id="{F67FB15F-0B4F-707D-04BB-F6E335FB592C}"/>
                </a:ext>
              </a:extLst>
            </p:cNvPr>
            <p:cNvSpPr/>
            <p:nvPr/>
          </p:nvSpPr>
          <p:spPr>
            <a:xfrm>
              <a:off x="809266" y="692150"/>
              <a:ext cx="1422400"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标题 1">
            <a:extLst>
              <a:ext uri="{FF2B5EF4-FFF2-40B4-BE49-F238E27FC236}">
                <a16:creationId xmlns:a16="http://schemas.microsoft.com/office/drawing/2014/main" id="{FB3D6111-179D-D126-D626-8AD4EB3C8D82}"/>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20" name="标题 1">
            <a:extLst>
              <a:ext uri="{FF2B5EF4-FFF2-40B4-BE49-F238E27FC236}">
                <a16:creationId xmlns:a16="http://schemas.microsoft.com/office/drawing/2014/main" id="{FC715858-076B-7273-67F0-E4801FFEFF64}"/>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21" name="标题 1">
            <a:extLst>
              <a:ext uri="{FF2B5EF4-FFF2-40B4-BE49-F238E27FC236}">
                <a16:creationId xmlns:a16="http://schemas.microsoft.com/office/drawing/2014/main" id="{CD40935E-7D3A-6873-7142-8C5CB5B7675D}"/>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22" name="标题 1">
            <a:extLst>
              <a:ext uri="{FF2B5EF4-FFF2-40B4-BE49-F238E27FC236}">
                <a16:creationId xmlns:a16="http://schemas.microsoft.com/office/drawing/2014/main" id="{D88E68E5-7D68-ABF5-C031-16312CE3873A}"/>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74" name="任意多边形: 形状 73">
            <a:extLst>
              <a:ext uri="{FF2B5EF4-FFF2-40B4-BE49-F238E27FC236}">
                <a16:creationId xmlns:a16="http://schemas.microsoft.com/office/drawing/2014/main" id="{FD5AC226-4E9A-4ACB-D61A-B9A3E5D85DEA}"/>
              </a:ext>
            </a:extLst>
          </p:cNvPr>
          <p:cNvSpPr/>
          <p:nvPr/>
        </p:nvSpPr>
        <p:spPr>
          <a:xfrm>
            <a:off x="-1" y="1017537"/>
            <a:ext cx="11501289" cy="6059688"/>
          </a:xfrm>
          <a:custGeom>
            <a:avLst/>
            <a:gdLst>
              <a:gd name="connsiteX0" fmla="*/ 8135753 w 8135753"/>
              <a:gd name="connsiteY0" fmla="*/ 0 h 4286489"/>
              <a:gd name="connsiteX1" fmla="*/ 7952746 w 8135753"/>
              <a:gd name="connsiteY1" fmla="*/ 1671489 h 4286489"/>
              <a:gd name="connsiteX2" fmla="*/ 7497256 w 8135753"/>
              <a:gd name="connsiteY2" fmla="*/ 1215999 h 4286489"/>
              <a:gd name="connsiteX3" fmla="*/ 5504486 w 8135753"/>
              <a:gd name="connsiteY3" fmla="*/ 3652056 h 4286489"/>
              <a:gd name="connsiteX4" fmla="*/ 5264538 w 8135753"/>
              <a:gd name="connsiteY4" fmla="*/ 3774062 h 4286489"/>
              <a:gd name="connsiteX5" fmla="*/ 5012391 w 8135753"/>
              <a:gd name="connsiteY5" fmla="*/ 3684591 h 4286489"/>
              <a:gd name="connsiteX6" fmla="*/ 3096894 w 8135753"/>
              <a:gd name="connsiteY6" fmla="*/ 1915502 h 4286489"/>
              <a:gd name="connsiteX7" fmla="*/ 567297 w 8135753"/>
              <a:gd name="connsiteY7" fmla="*/ 4201087 h 4286489"/>
              <a:gd name="connsiteX8" fmla="*/ 339551 w 8135753"/>
              <a:gd name="connsiteY8" fmla="*/ 4286489 h 4286489"/>
              <a:gd name="connsiteX9" fmla="*/ 87405 w 8135753"/>
              <a:gd name="connsiteY9" fmla="*/ 4176681 h 4286489"/>
              <a:gd name="connsiteX10" fmla="*/ 111806 w 8135753"/>
              <a:gd name="connsiteY10" fmla="*/ 3696794 h 4286489"/>
              <a:gd name="connsiteX11" fmla="*/ 2873214 w 8135753"/>
              <a:gd name="connsiteY11" fmla="*/ 1203796 h 4286489"/>
              <a:gd name="connsiteX12" fmla="*/ 3328704 w 8135753"/>
              <a:gd name="connsiteY12" fmla="*/ 1207865 h 4286489"/>
              <a:gd name="connsiteX13" fmla="*/ 5207602 w 8135753"/>
              <a:gd name="connsiteY13" fmla="*/ 2944419 h 4286489"/>
              <a:gd name="connsiteX14" fmla="*/ 7017364 w 8135753"/>
              <a:gd name="connsiteY14" fmla="*/ 732038 h 4286489"/>
              <a:gd name="connsiteX15" fmla="*/ 6468334 w 8135753"/>
              <a:gd name="connsiteY15" fmla="*/ 183012 h 428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135753" h="4286489">
                <a:moveTo>
                  <a:pt x="8135753" y="0"/>
                </a:moveTo>
                <a:lnTo>
                  <a:pt x="7952746" y="1671489"/>
                </a:lnTo>
                <a:lnTo>
                  <a:pt x="7497256" y="1215999"/>
                </a:lnTo>
                <a:lnTo>
                  <a:pt x="5504486" y="3652056"/>
                </a:lnTo>
                <a:cubicBezTo>
                  <a:pt x="5443480" y="3721195"/>
                  <a:pt x="5358078" y="3765929"/>
                  <a:pt x="5264538" y="3774062"/>
                </a:cubicBezTo>
                <a:cubicBezTo>
                  <a:pt x="5175067" y="3778131"/>
                  <a:pt x="5081530" y="3749661"/>
                  <a:pt x="5012391" y="3684591"/>
                </a:cubicBezTo>
                <a:lnTo>
                  <a:pt x="3096894" y="1915502"/>
                </a:lnTo>
                <a:lnTo>
                  <a:pt x="567297" y="4201087"/>
                </a:lnTo>
                <a:cubicBezTo>
                  <a:pt x="502227" y="4258023"/>
                  <a:pt x="420889" y="4286489"/>
                  <a:pt x="339551" y="4286489"/>
                </a:cubicBezTo>
                <a:cubicBezTo>
                  <a:pt x="246011" y="4286489"/>
                  <a:pt x="152475" y="4249885"/>
                  <a:pt x="87405" y="4176681"/>
                </a:cubicBezTo>
                <a:cubicBezTo>
                  <a:pt x="-38671" y="4038412"/>
                  <a:pt x="-26468" y="3822865"/>
                  <a:pt x="111806" y="3696794"/>
                </a:cubicBezTo>
                <a:lnTo>
                  <a:pt x="2873214" y="1203796"/>
                </a:lnTo>
                <a:cubicBezTo>
                  <a:pt x="3003354" y="1089923"/>
                  <a:pt x="3202633" y="1089923"/>
                  <a:pt x="3328704" y="1207865"/>
                </a:cubicBezTo>
                <a:lnTo>
                  <a:pt x="5207602" y="2944419"/>
                </a:lnTo>
                <a:lnTo>
                  <a:pt x="7017364" y="732038"/>
                </a:lnTo>
                <a:lnTo>
                  <a:pt x="6468334" y="183012"/>
                </a:lnTo>
                <a:close/>
              </a:path>
            </a:pathLst>
          </a:custGeom>
          <a:gradFill flip="none" rotWithShape="1">
            <a:gsLst>
              <a:gs pos="13000">
                <a:schemeClr val="accent1">
                  <a:lumMod val="50000"/>
                  <a:alpha val="0"/>
                </a:schemeClr>
              </a:gs>
              <a:gs pos="100000">
                <a:schemeClr val="accent2">
                  <a:alpha val="73000"/>
                </a:schemeClr>
              </a:gs>
            </a:gsLst>
            <a:lin ang="16200000" scaled="0"/>
            <a:tileRect/>
          </a:gradFill>
          <a:ln w="18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zh-CN" altLang="en-US"/>
          </a:p>
        </p:txBody>
      </p:sp>
      <p:grpSp>
        <p:nvGrpSpPr>
          <p:cNvPr id="75" name="组合 74">
            <a:extLst>
              <a:ext uri="{FF2B5EF4-FFF2-40B4-BE49-F238E27FC236}">
                <a16:creationId xmlns:a16="http://schemas.microsoft.com/office/drawing/2014/main" id="{5CF12329-78CF-67B2-A177-4E5677D4332F}"/>
              </a:ext>
            </a:extLst>
          </p:cNvPr>
          <p:cNvGrpSpPr/>
          <p:nvPr/>
        </p:nvGrpSpPr>
        <p:grpSpPr>
          <a:xfrm>
            <a:off x="638504" y="2574127"/>
            <a:ext cx="10914991" cy="2858081"/>
            <a:chOff x="638504" y="2574127"/>
            <a:chExt cx="10914991" cy="2858081"/>
          </a:xfrm>
        </p:grpSpPr>
        <p:grpSp>
          <p:nvGrpSpPr>
            <p:cNvPr id="48" name="组合 47">
              <a:extLst>
                <a:ext uri="{FF2B5EF4-FFF2-40B4-BE49-F238E27FC236}">
                  <a16:creationId xmlns:a16="http://schemas.microsoft.com/office/drawing/2014/main" id="{815729C5-8236-C7E3-FA44-A724E67B2C90}"/>
                </a:ext>
              </a:extLst>
            </p:cNvPr>
            <p:cNvGrpSpPr/>
            <p:nvPr/>
          </p:nvGrpSpPr>
          <p:grpSpPr>
            <a:xfrm>
              <a:off x="638504" y="2574127"/>
              <a:ext cx="3408264" cy="1079057"/>
              <a:chOff x="6908378" y="1431985"/>
              <a:chExt cx="3408264" cy="1079057"/>
            </a:xfrm>
          </p:grpSpPr>
          <p:sp>
            <p:nvSpPr>
              <p:cNvPr id="37" name="文本框 36">
                <a:extLst>
                  <a:ext uri="{FF2B5EF4-FFF2-40B4-BE49-F238E27FC236}">
                    <a16:creationId xmlns:a16="http://schemas.microsoft.com/office/drawing/2014/main" id="{BE19417E-39DD-9014-1F6B-187E531133A6}"/>
                  </a:ext>
                </a:extLst>
              </p:cNvPr>
              <p:cNvSpPr txBox="1"/>
              <p:nvPr/>
            </p:nvSpPr>
            <p:spPr>
              <a:xfrm>
                <a:off x="6908378" y="1801104"/>
                <a:ext cx="3408264" cy="709938"/>
              </a:xfrm>
              <a:prstGeom prst="rect">
                <a:avLst/>
              </a:prstGeom>
              <a:noFill/>
            </p:spPr>
            <p:txBody>
              <a:bodyPr wrap="square" rtlCol="0">
                <a:spAutoFit/>
              </a:bodyPr>
              <a:lstStyle/>
              <a:p>
                <a:pPr>
                  <a:lnSpc>
                    <a:spcPct val="150000"/>
                  </a:lnSpc>
                </a:pPr>
                <a:r>
                  <a:rPr lang="en-US" altLang="zh-CN" sz="1400">
                    <a:solidFill>
                      <a:schemeClr val="bg1"/>
                    </a:solidFill>
                    <a:effectLst>
                      <a:outerShdw blurRad="50800" dist="38100" dir="2700000" algn="tl" rotWithShape="0">
                        <a:prstClr val="black">
                          <a:alpha val="40000"/>
                        </a:prstClr>
                      </a:outerShdw>
                    </a:effectLst>
                    <a:latin typeface="+mj-ea"/>
                    <a:ea typeface="+mj-ea"/>
                  </a:rPr>
                  <a:t>Financial Performance and Budget Achievement</a:t>
                </a:r>
              </a:p>
            </p:txBody>
          </p:sp>
          <p:sp>
            <p:nvSpPr>
              <p:cNvPr id="38" name="文本框 37">
                <a:extLst>
                  <a:ext uri="{FF2B5EF4-FFF2-40B4-BE49-F238E27FC236}">
                    <a16:creationId xmlns:a16="http://schemas.microsoft.com/office/drawing/2014/main" id="{A8C27D0E-898A-5838-B301-3F0CE82CADED}"/>
                  </a:ext>
                </a:extLst>
              </p:cNvPr>
              <p:cNvSpPr txBox="1"/>
              <p:nvPr/>
            </p:nvSpPr>
            <p:spPr>
              <a:xfrm>
                <a:off x="6908378" y="1431985"/>
                <a:ext cx="814446" cy="461665"/>
              </a:xfrm>
              <a:prstGeom prst="rect">
                <a:avLst/>
              </a:prstGeom>
              <a:noFill/>
            </p:spPr>
            <p:txBody>
              <a:bodyPr wrap="square" rtlCol="0">
                <a:spAutoFit/>
              </a:bodyPr>
              <a:lstStyle/>
              <a:p>
                <a:r>
                  <a:rPr lang="en-US" altLang="zh-CN" sz="2400">
                    <a:solidFill>
                      <a:schemeClr val="accent2"/>
                    </a:solidFill>
                    <a:effectLst>
                      <a:outerShdw blurRad="50800" dist="38100" dir="2700000" algn="tl" rotWithShape="0">
                        <a:prstClr val="black">
                          <a:alpha val="40000"/>
                        </a:prstClr>
                      </a:outerShdw>
                    </a:effectLst>
                    <a:latin typeface="+mj-ea"/>
                    <a:ea typeface="+mj-ea"/>
                  </a:rPr>
                  <a:t>01</a:t>
                </a:r>
              </a:p>
            </p:txBody>
          </p:sp>
        </p:grpSp>
        <p:grpSp>
          <p:nvGrpSpPr>
            <p:cNvPr id="47" name="组合 46">
              <a:extLst>
                <a:ext uri="{FF2B5EF4-FFF2-40B4-BE49-F238E27FC236}">
                  <a16:creationId xmlns:a16="http://schemas.microsoft.com/office/drawing/2014/main" id="{825F42F4-0CFB-89BD-BCF9-18B9A2DA729B}"/>
                </a:ext>
              </a:extLst>
            </p:cNvPr>
            <p:cNvGrpSpPr/>
            <p:nvPr/>
          </p:nvGrpSpPr>
          <p:grpSpPr>
            <a:xfrm>
              <a:off x="4391868" y="2574127"/>
              <a:ext cx="3408264" cy="1079057"/>
              <a:chOff x="6908378" y="2763212"/>
              <a:chExt cx="3408264" cy="1079057"/>
            </a:xfrm>
          </p:grpSpPr>
          <p:sp>
            <p:nvSpPr>
              <p:cNvPr id="39" name="文本框 38">
                <a:extLst>
                  <a:ext uri="{FF2B5EF4-FFF2-40B4-BE49-F238E27FC236}">
                    <a16:creationId xmlns:a16="http://schemas.microsoft.com/office/drawing/2014/main" id="{B7A82E9D-D3BE-7644-E643-DB0A73579FB8}"/>
                  </a:ext>
                </a:extLst>
              </p:cNvPr>
              <p:cNvSpPr txBox="1"/>
              <p:nvPr/>
            </p:nvSpPr>
            <p:spPr>
              <a:xfrm>
                <a:off x="6908378" y="3132331"/>
                <a:ext cx="3408264" cy="709938"/>
              </a:xfrm>
              <a:prstGeom prst="rect">
                <a:avLst/>
              </a:prstGeom>
              <a:noFill/>
            </p:spPr>
            <p:txBody>
              <a:bodyPr wrap="square" rtlCol="0">
                <a:spAutoFit/>
              </a:bodyPr>
              <a:lstStyle/>
              <a:p>
                <a:pPr>
                  <a:lnSpc>
                    <a:spcPct val="150000"/>
                  </a:lnSpc>
                </a:pPr>
                <a:r>
                  <a:rPr lang="en-US" altLang="zh-CN" sz="1400">
                    <a:solidFill>
                      <a:schemeClr val="bg1"/>
                    </a:solidFill>
                    <a:effectLst>
                      <a:outerShdw blurRad="50800" dist="38100" dir="2700000" algn="tl" rotWithShape="0">
                        <a:prstClr val="black">
                          <a:alpha val="40000"/>
                        </a:prstClr>
                      </a:outerShdw>
                    </a:effectLst>
                    <a:latin typeface="+mj-ea"/>
                    <a:ea typeface="+mj-ea"/>
                  </a:rPr>
                  <a:t>Market Dynamics and Competitive Landscape</a:t>
                </a:r>
              </a:p>
            </p:txBody>
          </p:sp>
          <p:sp>
            <p:nvSpPr>
              <p:cNvPr id="40" name="文本框 39">
                <a:extLst>
                  <a:ext uri="{FF2B5EF4-FFF2-40B4-BE49-F238E27FC236}">
                    <a16:creationId xmlns:a16="http://schemas.microsoft.com/office/drawing/2014/main" id="{9BFD1F83-F262-05EF-BD80-0B9501321498}"/>
                  </a:ext>
                </a:extLst>
              </p:cNvPr>
              <p:cNvSpPr txBox="1"/>
              <p:nvPr/>
            </p:nvSpPr>
            <p:spPr>
              <a:xfrm>
                <a:off x="6908378" y="2763212"/>
                <a:ext cx="814446" cy="461665"/>
              </a:xfrm>
              <a:prstGeom prst="rect">
                <a:avLst/>
              </a:prstGeom>
              <a:noFill/>
            </p:spPr>
            <p:txBody>
              <a:bodyPr wrap="square" rtlCol="0">
                <a:spAutoFit/>
              </a:bodyPr>
              <a:lstStyle/>
              <a:p>
                <a:r>
                  <a:rPr lang="en-US" altLang="zh-CN" sz="2400">
                    <a:solidFill>
                      <a:schemeClr val="accent2"/>
                    </a:solidFill>
                    <a:effectLst>
                      <a:outerShdw blurRad="50800" dist="38100" dir="2700000" algn="tl" rotWithShape="0">
                        <a:prstClr val="black">
                          <a:alpha val="40000"/>
                        </a:prstClr>
                      </a:outerShdw>
                    </a:effectLst>
                    <a:latin typeface="+mj-ea"/>
                    <a:ea typeface="+mj-ea"/>
                  </a:rPr>
                  <a:t>02</a:t>
                </a:r>
              </a:p>
            </p:txBody>
          </p:sp>
        </p:grpSp>
        <p:grpSp>
          <p:nvGrpSpPr>
            <p:cNvPr id="46" name="组合 45">
              <a:extLst>
                <a:ext uri="{FF2B5EF4-FFF2-40B4-BE49-F238E27FC236}">
                  <a16:creationId xmlns:a16="http://schemas.microsoft.com/office/drawing/2014/main" id="{21F9E2A6-EAB4-90AC-66B4-CE82D3F0A210}"/>
                </a:ext>
              </a:extLst>
            </p:cNvPr>
            <p:cNvGrpSpPr/>
            <p:nvPr/>
          </p:nvGrpSpPr>
          <p:grpSpPr>
            <a:xfrm>
              <a:off x="4391868" y="4353151"/>
              <a:ext cx="3408264" cy="1079057"/>
              <a:chOff x="6908378" y="3933222"/>
              <a:chExt cx="3408264" cy="1079057"/>
            </a:xfrm>
          </p:grpSpPr>
          <p:sp>
            <p:nvSpPr>
              <p:cNvPr id="41" name="文本框 40">
                <a:extLst>
                  <a:ext uri="{FF2B5EF4-FFF2-40B4-BE49-F238E27FC236}">
                    <a16:creationId xmlns:a16="http://schemas.microsoft.com/office/drawing/2014/main" id="{58D5F584-AA44-961E-B695-93C0DB2E1CED}"/>
                  </a:ext>
                </a:extLst>
              </p:cNvPr>
              <p:cNvSpPr txBox="1"/>
              <p:nvPr/>
            </p:nvSpPr>
            <p:spPr>
              <a:xfrm>
                <a:off x="6908378" y="4302341"/>
                <a:ext cx="3408264" cy="709938"/>
              </a:xfrm>
              <a:prstGeom prst="rect">
                <a:avLst/>
              </a:prstGeom>
              <a:noFill/>
            </p:spPr>
            <p:txBody>
              <a:bodyPr wrap="square" rtlCol="0">
                <a:spAutoFit/>
              </a:bodyPr>
              <a:lstStyle/>
              <a:p>
                <a:pPr>
                  <a:lnSpc>
                    <a:spcPct val="150000"/>
                  </a:lnSpc>
                </a:pPr>
                <a:r>
                  <a:rPr lang="en-US" altLang="zh-CN" sz="1400">
                    <a:solidFill>
                      <a:schemeClr val="bg1"/>
                    </a:solidFill>
                    <a:effectLst>
                      <a:outerShdw blurRad="50800" dist="38100" dir="2700000" algn="tl" rotWithShape="0">
                        <a:prstClr val="black">
                          <a:alpha val="40000"/>
                        </a:prstClr>
                      </a:outerShdw>
                    </a:effectLst>
                    <a:latin typeface="+mj-ea"/>
                    <a:ea typeface="+mj-ea"/>
                  </a:rPr>
                  <a:t>Operational Efficiency and Supply Chain Resilience</a:t>
                </a:r>
              </a:p>
            </p:txBody>
          </p:sp>
          <p:sp>
            <p:nvSpPr>
              <p:cNvPr id="42" name="文本框 41">
                <a:extLst>
                  <a:ext uri="{FF2B5EF4-FFF2-40B4-BE49-F238E27FC236}">
                    <a16:creationId xmlns:a16="http://schemas.microsoft.com/office/drawing/2014/main" id="{83DEB757-3702-E08B-BE68-2FA2098C2074}"/>
                  </a:ext>
                </a:extLst>
              </p:cNvPr>
              <p:cNvSpPr txBox="1"/>
              <p:nvPr/>
            </p:nvSpPr>
            <p:spPr>
              <a:xfrm>
                <a:off x="6908378" y="3933222"/>
                <a:ext cx="814446" cy="461665"/>
              </a:xfrm>
              <a:prstGeom prst="rect">
                <a:avLst/>
              </a:prstGeom>
              <a:noFill/>
            </p:spPr>
            <p:txBody>
              <a:bodyPr wrap="square" rtlCol="0">
                <a:spAutoFit/>
              </a:bodyPr>
              <a:lstStyle/>
              <a:p>
                <a:r>
                  <a:rPr lang="en-US" altLang="zh-CN" sz="2400">
                    <a:solidFill>
                      <a:schemeClr val="accent2"/>
                    </a:solidFill>
                    <a:effectLst>
                      <a:outerShdw blurRad="50800" dist="38100" dir="2700000" algn="tl" rotWithShape="0">
                        <a:prstClr val="black">
                          <a:alpha val="40000"/>
                        </a:prstClr>
                      </a:outerShdw>
                    </a:effectLst>
                    <a:latin typeface="+mj-ea"/>
                    <a:ea typeface="+mj-ea"/>
                  </a:rPr>
                  <a:t>03</a:t>
                </a:r>
              </a:p>
            </p:txBody>
          </p:sp>
        </p:grpSp>
        <p:grpSp>
          <p:nvGrpSpPr>
            <p:cNvPr id="45" name="组合 44">
              <a:extLst>
                <a:ext uri="{FF2B5EF4-FFF2-40B4-BE49-F238E27FC236}">
                  <a16:creationId xmlns:a16="http://schemas.microsoft.com/office/drawing/2014/main" id="{E5F04E58-0230-4735-5C71-0A720677DC43}"/>
                </a:ext>
              </a:extLst>
            </p:cNvPr>
            <p:cNvGrpSpPr/>
            <p:nvPr/>
          </p:nvGrpSpPr>
          <p:grpSpPr>
            <a:xfrm>
              <a:off x="8145231" y="4353151"/>
              <a:ext cx="3408264" cy="1079057"/>
              <a:chOff x="6908378" y="4829155"/>
              <a:chExt cx="3408264" cy="1079057"/>
            </a:xfrm>
          </p:grpSpPr>
          <p:sp>
            <p:nvSpPr>
              <p:cNvPr id="43" name="文本框 42">
                <a:extLst>
                  <a:ext uri="{FF2B5EF4-FFF2-40B4-BE49-F238E27FC236}">
                    <a16:creationId xmlns:a16="http://schemas.microsoft.com/office/drawing/2014/main" id="{3B4D8A07-08FE-3C6F-CACA-4D913D041B27}"/>
                  </a:ext>
                </a:extLst>
              </p:cNvPr>
              <p:cNvSpPr txBox="1"/>
              <p:nvPr/>
            </p:nvSpPr>
            <p:spPr>
              <a:xfrm>
                <a:off x="6908378" y="5198274"/>
                <a:ext cx="3408264" cy="709938"/>
              </a:xfrm>
              <a:prstGeom prst="rect">
                <a:avLst/>
              </a:prstGeom>
              <a:noFill/>
            </p:spPr>
            <p:txBody>
              <a:bodyPr wrap="square" rtlCol="0">
                <a:spAutoFit/>
              </a:bodyPr>
              <a:lstStyle/>
              <a:p>
                <a:pPr>
                  <a:lnSpc>
                    <a:spcPct val="150000"/>
                  </a:lnSpc>
                </a:pPr>
                <a:r>
                  <a:rPr lang="en-US" altLang="zh-CN" sz="1400">
                    <a:solidFill>
                      <a:schemeClr val="bg1"/>
                    </a:solidFill>
                    <a:effectLst>
                      <a:outerShdw blurRad="50800" dist="38100" dir="2700000" algn="tl" rotWithShape="0">
                        <a:prstClr val="black">
                          <a:alpha val="40000"/>
                        </a:prstClr>
                      </a:outerShdw>
                    </a:effectLst>
                    <a:latin typeface="+mj-ea"/>
                    <a:ea typeface="+mj-ea"/>
                  </a:rPr>
                  <a:t>Q4 Management Action Plan (with Timeline)</a:t>
                </a:r>
              </a:p>
            </p:txBody>
          </p:sp>
          <p:sp>
            <p:nvSpPr>
              <p:cNvPr id="44" name="文本框 43">
                <a:extLst>
                  <a:ext uri="{FF2B5EF4-FFF2-40B4-BE49-F238E27FC236}">
                    <a16:creationId xmlns:a16="http://schemas.microsoft.com/office/drawing/2014/main" id="{DD68E48E-86DE-64CC-E73B-5831265C99BA}"/>
                  </a:ext>
                </a:extLst>
              </p:cNvPr>
              <p:cNvSpPr txBox="1"/>
              <p:nvPr/>
            </p:nvSpPr>
            <p:spPr>
              <a:xfrm>
                <a:off x="6908378" y="4829155"/>
                <a:ext cx="814446" cy="461665"/>
              </a:xfrm>
              <a:prstGeom prst="rect">
                <a:avLst/>
              </a:prstGeom>
              <a:noFill/>
            </p:spPr>
            <p:txBody>
              <a:bodyPr wrap="square" rtlCol="0">
                <a:spAutoFit/>
              </a:bodyPr>
              <a:lstStyle/>
              <a:p>
                <a:r>
                  <a:rPr lang="en-US" altLang="zh-CN" sz="2400">
                    <a:solidFill>
                      <a:schemeClr val="accent2"/>
                    </a:solidFill>
                    <a:effectLst>
                      <a:outerShdw blurRad="50800" dist="38100" dir="2700000" algn="tl" rotWithShape="0">
                        <a:prstClr val="black">
                          <a:alpha val="40000"/>
                        </a:prstClr>
                      </a:outerShdw>
                    </a:effectLst>
                    <a:latin typeface="+mj-ea"/>
                    <a:ea typeface="+mj-ea"/>
                  </a:rPr>
                  <a:t>04</a:t>
                </a:r>
              </a:p>
            </p:txBody>
          </p:sp>
        </p:grpSp>
      </p:grpSp>
      <p:grpSp>
        <p:nvGrpSpPr>
          <p:cNvPr id="56" name="组合 55">
            <a:extLst>
              <a:ext uri="{FF2B5EF4-FFF2-40B4-BE49-F238E27FC236}">
                <a16:creationId xmlns:a16="http://schemas.microsoft.com/office/drawing/2014/main" id="{C6EF8E01-0D53-F487-B205-EBF5D7F2B993}"/>
              </a:ext>
            </a:extLst>
          </p:cNvPr>
          <p:cNvGrpSpPr/>
          <p:nvPr/>
        </p:nvGrpSpPr>
        <p:grpSpPr>
          <a:xfrm>
            <a:off x="735699" y="2783968"/>
            <a:ext cx="10710708" cy="2438400"/>
            <a:chOff x="735699" y="2857500"/>
            <a:chExt cx="10710708" cy="2438400"/>
          </a:xfrm>
        </p:grpSpPr>
        <p:cxnSp>
          <p:nvCxnSpPr>
            <p:cNvPr id="52" name="直接连接符 51">
              <a:extLst>
                <a:ext uri="{FF2B5EF4-FFF2-40B4-BE49-F238E27FC236}">
                  <a16:creationId xmlns:a16="http://schemas.microsoft.com/office/drawing/2014/main" id="{3A8BADEC-9A9A-0DB8-4F6A-55DFFC4BF732}"/>
                </a:ext>
              </a:extLst>
            </p:cNvPr>
            <p:cNvCxnSpPr>
              <a:cxnSpLocks/>
            </p:cNvCxnSpPr>
            <p:nvPr/>
          </p:nvCxnSpPr>
          <p:spPr>
            <a:xfrm>
              <a:off x="735699" y="4076700"/>
              <a:ext cx="10710708" cy="0"/>
            </a:xfrm>
            <a:prstGeom prst="line">
              <a:avLst/>
            </a:prstGeom>
            <a:noFill/>
            <a:ln w="6350">
              <a:gradFill flip="none" rotWithShape="1">
                <a:gsLst>
                  <a:gs pos="50000">
                    <a:schemeClr val="bg1"/>
                  </a:gs>
                  <a:gs pos="0">
                    <a:schemeClr val="bg1">
                      <a:alpha val="0"/>
                    </a:schemeClr>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cxnSp>
          <p:nvCxnSpPr>
            <p:cNvPr id="50" name="直接连接符 49">
              <a:extLst>
                <a:ext uri="{FF2B5EF4-FFF2-40B4-BE49-F238E27FC236}">
                  <a16:creationId xmlns:a16="http://schemas.microsoft.com/office/drawing/2014/main" id="{9B5BBE30-251E-703A-F670-507C4C637508}"/>
                </a:ext>
              </a:extLst>
            </p:cNvPr>
            <p:cNvCxnSpPr>
              <a:cxnSpLocks/>
            </p:cNvCxnSpPr>
            <p:nvPr/>
          </p:nvCxnSpPr>
          <p:spPr>
            <a:xfrm>
              <a:off x="3889118" y="2857500"/>
              <a:ext cx="0" cy="2438400"/>
            </a:xfrm>
            <a:prstGeom prst="line">
              <a:avLst/>
            </a:prstGeom>
            <a:noFill/>
            <a:ln w="6350">
              <a:gradFill flip="none" rotWithShape="1">
                <a:gsLst>
                  <a:gs pos="50000">
                    <a:schemeClr val="bg1"/>
                  </a:gs>
                  <a:gs pos="0">
                    <a:schemeClr val="bg1">
                      <a:alpha val="0"/>
                    </a:schemeClr>
                  </a:gs>
                  <a:gs pos="100000">
                    <a:schemeClr val="bg1">
                      <a:alpha val="0"/>
                    </a:schemeClr>
                  </a:gs>
                </a:gsLst>
                <a:lin ang="5400000" scaled="1"/>
                <a:tileRect/>
              </a:gradFill>
            </a:ln>
            <a:effectLst/>
          </p:spPr>
          <p:style>
            <a:lnRef idx="2">
              <a:schemeClr val="accent1">
                <a:shade val="15000"/>
              </a:schemeClr>
            </a:lnRef>
            <a:fillRef idx="1">
              <a:schemeClr val="accent1"/>
            </a:fillRef>
            <a:effectRef idx="0">
              <a:schemeClr val="accent1"/>
            </a:effectRef>
            <a:fontRef idx="minor">
              <a:schemeClr val="lt1"/>
            </a:fontRef>
          </p:style>
        </p:cxnSp>
        <p:cxnSp>
          <p:nvCxnSpPr>
            <p:cNvPr id="55" name="直接连接符 54">
              <a:extLst>
                <a:ext uri="{FF2B5EF4-FFF2-40B4-BE49-F238E27FC236}">
                  <a16:creationId xmlns:a16="http://schemas.microsoft.com/office/drawing/2014/main" id="{C7ACDD9E-3F68-51D7-F0C2-64B2B0DEB374}"/>
                </a:ext>
              </a:extLst>
            </p:cNvPr>
            <p:cNvCxnSpPr>
              <a:cxnSpLocks/>
            </p:cNvCxnSpPr>
            <p:nvPr/>
          </p:nvCxnSpPr>
          <p:spPr>
            <a:xfrm>
              <a:off x="7642482" y="2857500"/>
              <a:ext cx="0" cy="2438400"/>
            </a:xfrm>
            <a:prstGeom prst="line">
              <a:avLst/>
            </a:prstGeom>
            <a:noFill/>
            <a:ln w="6350">
              <a:gradFill flip="none" rotWithShape="1">
                <a:gsLst>
                  <a:gs pos="50000">
                    <a:schemeClr val="bg1"/>
                  </a:gs>
                  <a:gs pos="0">
                    <a:schemeClr val="bg1">
                      <a:alpha val="0"/>
                    </a:schemeClr>
                  </a:gs>
                  <a:gs pos="100000">
                    <a:schemeClr val="bg1">
                      <a:alpha val="0"/>
                    </a:schemeClr>
                  </a:gs>
                </a:gsLst>
                <a:lin ang="5400000" scaled="1"/>
                <a:tileRect/>
              </a:gradFill>
            </a:ln>
            <a:effectLst/>
          </p:spPr>
          <p:style>
            <a:lnRef idx="2">
              <a:schemeClr val="accent1">
                <a:shade val="15000"/>
              </a:schemeClr>
            </a:lnRef>
            <a:fillRef idx="1">
              <a:schemeClr val="accent1"/>
            </a:fillRef>
            <a:effectRef idx="0">
              <a:schemeClr val="accent1"/>
            </a:effectRef>
            <a:fontRef idx="minor">
              <a:schemeClr val="lt1"/>
            </a:fontRef>
          </p:style>
        </p:cxnSp>
      </p:grpSp>
      <p:sp>
        <p:nvSpPr>
          <p:cNvPr id="29" name="任意多边形: 形状 28">
            <a:extLst>
              <a:ext uri="{FF2B5EF4-FFF2-40B4-BE49-F238E27FC236}">
                <a16:creationId xmlns:a16="http://schemas.microsoft.com/office/drawing/2014/main" id="{56AAC191-AA72-1E31-640B-3E3D4D9924F6}"/>
              </a:ext>
            </a:extLst>
          </p:cNvPr>
          <p:cNvSpPr/>
          <p:nvPr/>
        </p:nvSpPr>
        <p:spPr>
          <a:xfrm>
            <a:off x="0" y="5515253"/>
            <a:ext cx="12192000" cy="1342747"/>
          </a:xfrm>
          <a:custGeom>
            <a:avLst/>
            <a:gdLst>
              <a:gd name="connsiteX0" fmla="*/ 9942286 w 12192000"/>
              <a:gd name="connsiteY0" fmla="*/ 176 h 1342747"/>
              <a:gd name="connsiteX1" fmla="*/ 12120450 w 12192000"/>
              <a:gd name="connsiteY1" fmla="*/ 290008 h 1342747"/>
              <a:gd name="connsiteX2" fmla="*/ 12192000 w 12192000"/>
              <a:gd name="connsiteY2" fmla="*/ 315394 h 1342747"/>
              <a:gd name="connsiteX3" fmla="*/ 12192000 w 12192000"/>
              <a:gd name="connsiteY3" fmla="*/ 1342747 h 1342747"/>
              <a:gd name="connsiteX4" fmla="*/ 0 w 12192000"/>
              <a:gd name="connsiteY4" fmla="*/ 1342747 h 1342747"/>
              <a:gd name="connsiteX5" fmla="*/ 0 w 12192000"/>
              <a:gd name="connsiteY5" fmla="*/ 316294 h 1342747"/>
              <a:gd name="connsiteX6" fmla="*/ 181443 w 12192000"/>
              <a:gd name="connsiteY6" fmla="*/ 269499 h 1342747"/>
              <a:gd name="connsiteX7" fmla="*/ 2090057 w 12192000"/>
              <a:gd name="connsiteY7" fmla="*/ 58233 h 1342747"/>
              <a:gd name="connsiteX8" fmla="*/ 6168571 w 12192000"/>
              <a:gd name="connsiteY8" fmla="*/ 522690 h 1342747"/>
              <a:gd name="connsiteX9" fmla="*/ 9942286 w 12192000"/>
              <a:gd name="connsiteY9" fmla="*/ 176 h 1342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1342747">
                <a:moveTo>
                  <a:pt x="9942286" y="176"/>
                </a:moveTo>
                <a:cubicBezTo>
                  <a:pt x="10744200" y="-5267"/>
                  <a:pt x="11561083" y="115837"/>
                  <a:pt x="12120450" y="290008"/>
                </a:cubicBezTo>
                <a:lnTo>
                  <a:pt x="12192000" y="315394"/>
                </a:lnTo>
                <a:lnTo>
                  <a:pt x="12192000" y="1342747"/>
                </a:lnTo>
                <a:lnTo>
                  <a:pt x="0" y="1342747"/>
                </a:lnTo>
                <a:lnTo>
                  <a:pt x="0" y="316294"/>
                </a:lnTo>
                <a:lnTo>
                  <a:pt x="181443" y="269499"/>
                </a:lnTo>
                <a:cubicBezTo>
                  <a:pt x="706854" y="147814"/>
                  <a:pt x="1388534" y="56721"/>
                  <a:pt x="2090057" y="58233"/>
                </a:cubicBezTo>
                <a:cubicBezTo>
                  <a:pt x="3212495" y="60652"/>
                  <a:pt x="4859867" y="532366"/>
                  <a:pt x="6168571" y="522690"/>
                </a:cubicBezTo>
                <a:cubicBezTo>
                  <a:pt x="7477276" y="513014"/>
                  <a:pt x="8873067" y="7433"/>
                  <a:pt x="9942286" y="176"/>
                </a:cubicBezTo>
                <a:close/>
              </a:path>
            </a:pathLst>
          </a:custGeom>
          <a:gradFill flip="none" rotWithShape="1">
            <a:gsLst>
              <a:gs pos="0">
                <a:schemeClr val="accent1">
                  <a:alpha val="64000"/>
                </a:schemeClr>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2" name="任意多边形: 形状 31">
            <a:extLst>
              <a:ext uri="{FF2B5EF4-FFF2-40B4-BE49-F238E27FC236}">
                <a16:creationId xmlns:a16="http://schemas.microsoft.com/office/drawing/2014/main" id="{7B6351BE-95DD-D698-5310-7E05BBFC7202}"/>
              </a:ext>
            </a:extLst>
          </p:cNvPr>
          <p:cNvSpPr/>
          <p:nvPr/>
        </p:nvSpPr>
        <p:spPr>
          <a:xfrm>
            <a:off x="0" y="5194376"/>
            <a:ext cx="12192000" cy="1663624"/>
          </a:xfrm>
          <a:custGeom>
            <a:avLst/>
            <a:gdLst>
              <a:gd name="connsiteX0" fmla="*/ 0 w 12192000"/>
              <a:gd name="connsiteY0" fmla="*/ 0 h 1663624"/>
              <a:gd name="connsiteX1" fmla="*/ 69098 w 12192000"/>
              <a:gd name="connsiteY1" fmla="*/ 7805 h 1663624"/>
              <a:gd name="connsiteX2" fmla="*/ 3425371 w 12192000"/>
              <a:gd name="connsiteY2" fmla="*/ 770995 h 1663624"/>
              <a:gd name="connsiteX3" fmla="*/ 7329714 w 12192000"/>
              <a:gd name="connsiteY3" fmla="*/ 480710 h 1663624"/>
              <a:gd name="connsiteX4" fmla="*/ 9985829 w 12192000"/>
              <a:gd name="connsiteY4" fmla="*/ 887110 h 1663624"/>
              <a:gd name="connsiteX5" fmla="*/ 11778343 w 12192000"/>
              <a:gd name="connsiteY5" fmla="*/ 770996 h 1663624"/>
              <a:gd name="connsiteX6" fmla="*/ 12192000 w 12192000"/>
              <a:gd name="connsiteY6" fmla="*/ 735752 h 1663624"/>
              <a:gd name="connsiteX7" fmla="*/ 12192000 w 12192000"/>
              <a:gd name="connsiteY7" fmla="*/ 1663624 h 1663624"/>
              <a:gd name="connsiteX8" fmla="*/ 0 w 12192000"/>
              <a:gd name="connsiteY8" fmla="*/ 1663624 h 1663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663624">
                <a:moveTo>
                  <a:pt x="0" y="0"/>
                </a:moveTo>
                <a:lnTo>
                  <a:pt x="69098" y="7805"/>
                </a:lnTo>
                <a:cubicBezTo>
                  <a:pt x="871613" y="126999"/>
                  <a:pt x="2322588" y="699028"/>
                  <a:pt x="3425371" y="770995"/>
                </a:cubicBezTo>
                <a:cubicBezTo>
                  <a:pt x="4685695" y="853243"/>
                  <a:pt x="6236305" y="461358"/>
                  <a:pt x="7329714" y="480710"/>
                </a:cubicBezTo>
                <a:cubicBezTo>
                  <a:pt x="8423124" y="500062"/>
                  <a:pt x="8994020" y="836310"/>
                  <a:pt x="9985829" y="887110"/>
                </a:cubicBezTo>
                <a:cubicBezTo>
                  <a:pt x="10481734" y="912510"/>
                  <a:pt x="11154229" y="830867"/>
                  <a:pt x="11778343" y="770996"/>
                </a:cubicBezTo>
                <a:lnTo>
                  <a:pt x="12192000" y="735752"/>
                </a:lnTo>
                <a:lnTo>
                  <a:pt x="12192000" y="1663624"/>
                </a:lnTo>
                <a:lnTo>
                  <a:pt x="0" y="1663624"/>
                </a:lnTo>
                <a:close/>
              </a:path>
            </a:pathLst>
          </a:custGeom>
          <a:gradFill flip="none" rotWithShape="1">
            <a:gsLst>
              <a:gs pos="0">
                <a:schemeClr val="accent1">
                  <a:alpha val="64000"/>
                </a:schemeClr>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4" name="箭头: 五边形 63">
            <a:extLst>
              <a:ext uri="{FF2B5EF4-FFF2-40B4-BE49-F238E27FC236}">
                <a16:creationId xmlns:a16="http://schemas.microsoft.com/office/drawing/2014/main" id="{1A4C7D18-D290-32FA-BC81-1A345ED58B6A}"/>
              </a:ext>
            </a:extLst>
          </p:cNvPr>
          <p:cNvSpPr/>
          <p:nvPr/>
        </p:nvSpPr>
        <p:spPr>
          <a:xfrm>
            <a:off x="0" y="1617176"/>
            <a:ext cx="5274104" cy="461665"/>
          </a:xfrm>
          <a:prstGeom prst="homePlate">
            <a:avLst/>
          </a:prstGeom>
          <a:gradFill flip="none" rotWithShape="1">
            <a:gsLst>
              <a:gs pos="0">
                <a:schemeClr val="accent1"/>
              </a:gs>
              <a:gs pos="89000">
                <a:schemeClr val="accent1">
                  <a:lumMod val="50000"/>
                  <a:alpha val="0"/>
                </a:schemeClr>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3" name="文本框 62">
            <a:extLst>
              <a:ext uri="{FF2B5EF4-FFF2-40B4-BE49-F238E27FC236}">
                <a16:creationId xmlns:a16="http://schemas.microsoft.com/office/drawing/2014/main" id="{0005E0E2-4F3A-C6B0-0DAC-14A873BE03C6}"/>
              </a:ext>
            </a:extLst>
          </p:cNvPr>
          <p:cNvSpPr txBox="1"/>
          <p:nvPr/>
        </p:nvSpPr>
        <p:spPr>
          <a:xfrm>
            <a:off x="612195" y="1162113"/>
            <a:ext cx="3885811" cy="923330"/>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r>
              <a:rPr lang="en-US" altLang="zh-CN" sz="5400"/>
              <a:t>Contents</a:t>
            </a:r>
            <a:endParaRPr lang="zh-CN" altLang="en-US" sz="5400" dirty="0"/>
          </a:p>
        </p:txBody>
      </p:sp>
    </p:spTree>
    <p:extLst>
      <p:ext uri="{BB962C8B-B14F-4D97-AF65-F5344CB8AC3E}">
        <p14:creationId xmlns:p14="http://schemas.microsoft.com/office/powerpoint/2010/main" val="444653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屏幕上有字&#10;&#10;AI 生成的内容可能不正确。">
            <a:extLst>
              <a:ext uri="{FF2B5EF4-FFF2-40B4-BE49-F238E27FC236}">
                <a16:creationId xmlns:a16="http://schemas.microsoft.com/office/drawing/2014/main" id="{EB72C576-D3C4-74D2-D054-F61CA65AE3F8}"/>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t="15625"/>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任意多边形: 形状 7">
            <a:extLst>
              <a:ext uri="{FF2B5EF4-FFF2-40B4-BE49-F238E27FC236}">
                <a16:creationId xmlns:a16="http://schemas.microsoft.com/office/drawing/2014/main" id="{C5DCF4C0-9B28-35B3-45A9-F75AD0D3E044}"/>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9" name="组合 8">
            <a:extLst>
              <a:ext uri="{FF2B5EF4-FFF2-40B4-BE49-F238E27FC236}">
                <a16:creationId xmlns:a16="http://schemas.microsoft.com/office/drawing/2014/main" id="{68FEC02E-8857-B4C8-1B18-CA91FBEF33AA}"/>
              </a:ext>
            </a:extLst>
          </p:cNvPr>
          <p:cNvGrpSpPr/>
          <p:nvPr/>
        </p:nvGrpSpPr>
        <p:grpSpPr>
          <a:xfrm flipH="1">
            <a:off x="0" y="0"/>
            <a:ext cx="6871845" cy="1237616"/>
            <a:chOff x="5320156" y="0"/>
            <a:chExt cx="6871845" cy="1237616"/>
          </a:xfrm>
        </p:grpSpPr>
        <p:sp>
          <p:nvSpPr>
            <p:cNvPr id="10" name="任意多边形: 形状 9">
              <a:extLst>
                <a:ext uri="{FF2B5EF4-FFF2-40B4-BE49-F238E27FC236}">
                  <a16:creationId xmlns:a16="http://schemas.microsoft.com/office/drawing/2014/main" id="{A47B8C46-F510-E16A-5189-016925053C4D}"/>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任意多边形: 形状 10">
              <a:extLst>
                <a:ext uri="{FF2B5EF4-FFF2-40B4-BE49-F238E27FC236}">
                  <a16:creationId xmlns:a16="http://schemas.microsoft.com/office/drawing/2014/main" id="{40A1B85D-DF5A-BAC2-0D6F-09341F7957CF}"/>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12" name="组合 11">
            <a:extLst>
              <a:ext uri="{FF2B5EF4-FFF2-40B4-BE49-F238E27FC236}">
                <a16:creationId xmlns:a16="http://schemas.microsoft.com/office/drawing/2014/main" id="{DCD28ECB-E35F-CC59-5FE1-C346028EAB69}"/>
              </a:ext>
            </a:extLst>
          </p:cNvPr>
          <p:cNvGrpSpPr/>
          <p:nvPr/>
        </p:nvGrpSpPr>
        <p:grpSpPr>
          <a:xfrm>
            <a:off x="731838" y="549275"/>
            <a:ext cx="1440016" cy="271796"/>
            <a:chOff x="800458" y="692150"/>
            <a:chExt cx="1440016" cy="271796"/>
          </a:xfrm>
        </p:grpSpPr>
        <p:sp>
          <p:nvSpPr>
            <p:cNvPr id="13" name="文本框 12">
              <a:extLst>
                <a:ext uri="{FF2B5EF4-FFF2-40B4-BE49-F238E27FC236}">
                  <a16:creationId xmlns:a16="http://schemas.microsoft.com/office/drawing/2014/main" id="{188B5A01-6583-7429-6C11-3452775D8945}"/>
                </a:ext>
              </a:extLst>
            </p:cNvPr>
            <p:cNvSpPr txBox="1"/>
            <p:nvPr/>
          </p:nvSpPr>
          <p:spPr>
            <a:xfrm>
              <a:off x="800458" y="701090"/>
              <a:ext cx="1440016" cy="253916"/>
            </a:xfrm>
            <a:prstGeom prst="rect">
              <a:avLst/>
            </a:prstGeom>
            <a:noFill/>
          </p:spPr>
          <p:txBody>
            <a:bodyPr wrap="square">
              <a:spAutoFit/>
            </a:bodyPr>
            <a:lstStyle/>
            <a:p>
              <a:pPr algn="ctr"/>
              <a:r>
                <a:rPr lang="en-US" altLang="zh-CN" sz="1050" dirty="0">
                  <a:solidFill>
                    <a:schemeClr val="bg1"/>
                  </a:solidFill>
                  <a:latin typeface="+mj-ea"/>
                  <a:ea typeface="+mj-ea"/>
                </a:rPr>
                <a:t>About our</a:t>
              </a:r>
              <a:endParaRPr lang="zh-CN" altLang="en-US" sz="1050" dirty="0">
                <a:solidFill>
                  <a:schemeClr val="bg1"/>
                </a:solidFill>
                <a:latin typeface="+mj-ea"/>
                <a:ea typeface="+mj-ea"/>
              </a:endParaRPr>
            </a:p>
          </p:txBody>
        </p:sp>
        <p:sp>
          <p:nvSpPr>
            <p:cNvPr id="14" name="矩形: 圆角 13">
              <a:extLst>
                <a:ext uri="{FF2B5EF4-FFF2-40B4-BE49-F238E27FC236}">
                  <a16:creationId xmlns:a16="http://schemas.microsoft.com/office/drawing/2014/main" id="{5218ABB5-29BC-0776-D0C4-DE54AC6E0723}"/>
                </a:ext>
              </a:extLst>
            </p:cNvPr>
            <p:cNvSpPr/>
            <p:nvPr/>
          </p:nvSpPr>
          <p:spPr>
            <a:xfrm>
              <a:off x="809266" y="692150"/>
              <a:ext cx="1422400"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标题 1">
            <a:extLst>
              <a:ext uri="{FF2B5EF4-FFF2-40B4-BE49-F238E27FC236}">
                <a16:creationId xmlns:a16="http://schemas.microsoft.com/office/drawing/2014/main" id="{D0653DFC-488D-4A02-7E0C-E93234F0F335}"/>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F4FDBCF4-CA1A-2DAB-EDF1-0AEB73C1A282}"/>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7" name="标题 1">
            <a:extLst>
              <a:ext uri="{FF2B5EF4-FFF2-40B4-BE49-F238E27FC236}">
                <a16:creationId xmlns:a16="http://schemas.microsoft.com/office/drawing/2014/main" id="{A95BAA14-8AD2-76DF-F985-564DC14BEFF0}"/>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8" name="标题 1">
            <a:extLst>
              <a:ext uri="{FF2B5EF4-FFF2-40B4-BE49-F238E27FC236}">
                <a16:creationId xmlns:a16="http://schemas.microsoft.com/office/drawing/2014/main" id="{98F138B9-311D-FDE7-A736-A8C5C3DF238C}"/>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grpSp>
        <p:nvGrpSpPr>
          <p:cNvPr id="35" name="组合 34">
            <a:extLst>
              <a:ext uri="{FF2B5EF4-FFF2-40B4-BE49-F238E27FC236}">
                <a16:creationId xmlns:a16="http://schemas.microsoft.com/office/drawing/2014/main" id="{89BF4BB4-4241-C76B-D7CC-A9F065AB6938}"/>
              </a:ext>
            </a:extLst>
          </p:cNvPr>
          <p:cNvGrpSpPr/>
          <p:nvPr/>
        </p:nvGrpSpPr>
        <p:grpSpPr>
          <a:xfrm>
            <a:off x="1193994" y="2030761"/>
            <a:ext cx="3432464" cy="3432464"/>
            <a:chOff x="1193994" y="2226220"/>
            <a:chExt cx="3432464" cy="3432464"/>
          </a:xfrm>
        </p:grpSpPr>
        <p:sp>
          <p:nvSpPr>
            <p:cNvPr id="22" name="椭圆 21">
              <a:extLst>
                <a:ext uri="{FF2B5EF4-FFF2-40B4-BE49-F238E27FC236}">
                  <a16:creationId xmlns:a16="http://schemas.microsoft.com/office/drawing/2014/main" id="{8F8C489F-AF21-24EA-5C6F-4DC500C7400E}"/>
                </a:ext>
              </a:extLst>
            </p:cNvPr>
            <p:cNvSpPr/>
            <p:nvPr/>
          </p:nvSpPr>
          <p:spPr>
            <a:xfrm rot="18669347">
              <a:off x="1193994" y="2226220"/>
              <a:ext cx="3432464" cy="3432464"/>
            </a:xfrm>
            <a:prstGeom prst="roundRect">
              <a:avLst/>
            </a:prstGeom>
            <a:gradFill flip="none" rotWithShape="1">
              <a:gsLst>
                <a:gs pos="0">
                  <a:schemeClr val="accent1">
                    <a:alpha val="64000"/>
                  </a:schemeClr>
                </a:gs>
                <a:gs pos="73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椭圆 22">
              <a:extLst>
                <a:ext uri="{FF2B5EF4-FFF2-40B4-BE49-F238E27FC236}">
                  <a16:creationId xmlns:a16="http://schemas.microsoft.com/office/drawing/2014/main" id="{AE6EE4C9-206C-BEDA-795E-4D9C4B94BD7E}"/>
                </a:ext>
              </a:extLst>
            </p:cNvPr>
            <p:cNvSpPr/>
            <p:nvPr/>
          </p:nvSpPr>
          <p:spPr>
            <a:xfrm rot="14400000">
              <a:off x="1214576" y="2246802"/>
              <a:ext cx="3391300" cy="3391300"/>
            </a:xfrm>
            <a:prstGeom prst="roundRect">
              <a:avLst/>
            </a:prstGeom>
            <a:gradFill flip="none" rotWithShape="1">
              <a:gsLst>
                <a:gs pos="0">
                  <a:schemeClr val="accent2">
                    <a:alpha val="64000"/>
                  </a:schemeClr>
                </a:gs>
                <a:gs pos="73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9" name="组合 28">
            <a:extLst>
              <a:ext uri="{FF2B5EF4-FFF2-40B4-BE49-F238E27FC236}">
                <a16:creationId xmlns:a16="http://schemas.microsoft.com/office/drawing/2014/main" id="{03F1C943-30CD-C8E2-EB6C-5B5F728AD260}"/>
              </a:ext>
            </a:extLst>
          </p:cNvPr>
          <p:cNvGrpSpPr/>
          <p:nvPr/>
        </p:nvGrpSpPr>
        <p:grpSpPr>
          <a:xfrm>
            <a:off x="1800092" y="2842284"/>
            <a:ext cx="2220268" cy="1809419"/>
            <a:chOff x="2163047" y="2842283"/>
            <a:chExt cx="2220268" cy="1809419"/>
          </a:xfrm>
        </p:grpSpPr>
        <p:sp>
          <p:nvSpPr>
            <p:cNvPr id="26" name="文本框 25">
              <a:extLst>
                <a:ext uri="{FF2B5EF4-FFF2-40B4-BE49-F238E27FC236}">
                  <a16:creationId xmlns:a16="http://schemas.microsoft.com/office/drawing/2014/main" id="{9A9AC237-F946-D175-9B87-AC43C6913EE7}"/>
                </a:ext>
              </a:extLst>
            </p:cNvPr>
            <p:cNvSpPr txBox="1"/>
            <p:nvPr/>
          </p:nvSpPr>
          <p:spPr>
            <a:xfrm>
              <a:off x="2163047" y="4005371"/>
              <a:ext cx="2220268" cy="646331"/>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r>
                <a:rPr lang="en-US" altLang="zh-CN" sz="3600"/>
                <a:t>PART</a:t>
              </a:r>
              <a:endParaRPr lang="zh-CN" altLang="en-US" sz="3600" dirty="0"/>
            </a:p>
          </p:txBody>
        </p:sp>
        <p:sp>
          <p:nvSpPr>
            <p:cNvPr id="27" name="文本框 26">
              <a:extLst>
                <a:ext uri="{FF2B5EF4-FFF2-40B4-BE49-F238E27FC236}">
                  <a16:creationId xmlns:a16="http://schemas.microsoft.com/office/drawing/2014/main" id="{2918F90F-F79F-D807-DC07-1090A7CA3DC8}"/>
                </a:ext>
              </a:extLst>
            </p:cNvPr>
            <p:cNvSpPr txBox="1"/>
            <p:nvPr/>
          </p:nvSpPr>
          <p:spPr>
            <a:xfrm>
              <a:off x="2163047" y="2842283"/>
              <a:ext cx="2220268" cy="1323439"/>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r>
                <a:rPr lang="en-US" altLang="zh-CN" sz="8000"/>
                <a:t>01</a:t>
              </a:r>
              <a:endParaRPr lang="zh-CN" altLang="en-US" sz="8000" dirty="0"/>
            </a:p>
          </p:txBody>
        </p:sp>
      </p:grpSp>
      <p:cxnSp>
        <p:nvCxnSpPr>
          <p:cNvPr id="31" name="直接连接符 30">
            <a:extLst>
              <a:ext uri="{FF2B5EF4-FFF2-40B4-BE49-F238E27FC236}">
                <a16:creationId xmlns:a16="http://schemas.microsoft.com/office/drawing/2014/main" id="{F849EB8B-89BF-5F8C-0553-A49341413D8B}"/>
              </a:ext>
            </a:extLst>
          </p:cNvPr>
          <p:cNvCxnSpPr>
            <a:cxnSpLocks/>
          </p:cNvCxnSpPr>
          <p:nvPr/>
        </p:nvCxnSpPr>
        <p:spPr>
          <a:xfrm>
            <a:off x="4588928" y="4389953"/>
            <a:ext cx="6761699" cy="0"/>
          </a:xfrm>
          <a:prstGeom prst="line">
            <a:avLst/>
          </a:prstGeom>
          <a:noFill/>
          <a:ln w="6350">
            <a:gradFill flip="none" rotWithShape="1">
              <a:gsLst>
                <a:gs pos="0">
                  <a:schemeClr val="bg1"/>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sp>
        <p:nvSpPr>
          <p:cNvPr id="33" name="矩形: 圆角 32">
            <a:extLst>
              <a:ext uri="{FF2B5EF4-FFF2-40B4-BE49-F238E27FC236}">
                <a16:creationId xmlns:a16="http://schemas.microsoft.com/office/drawing/2014/main" id="{C7225AC0-8D26-FA3A-30ED-4889C2740A72}"/>
              </a:ext>
            </a:extLst>
          </p:cNvPr>
          <p:cNvSpPr/>
          <p:nvPr/>
        </p:nvSpPr>
        <p:spPr>
          <a:xfrm>
            <a:off x="4500028" y="4389953"/>
            <a:ext cx="5083406" cy="160347"/>
          </a:xfrm>
          <a:prstGeom prst="roundRect">
            <a:avLst>
              <a:gd name="adj" fmla="val 50000"/>
            </a:avLst>
          </a:prstGeom>
          <a:gradFill>
            <a:gsLst>
              <a:gs pos="0">
                <a:schemeClr val="accent2"/>
              </a:gs>
              <a:gs pos="100000">
                <a:schemeClr val="accent2">
                  <a:lumMod val="50000"/>
                  <a:alpha val="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2EB15879-62DC-98FE-ED42-8831C06EF066}"/>
              </a:ext>
            </a:extLst>
          </p:cNvPr>
          <p:cNvSpPr txBox="1"/>
          <p:nvPr/>
        </p:nvSpPr>
        <p:spPr>
          <a:xfrm>
            <a:off x="4428867" y="2943687"/>
            <a:ext cx="6239198" cy="1288686"/>
          </a:xfrm>
          <a:prstGeom prst="rect">
            <a:avLst/>
          </a:prstGeom>
          <a:noFill/>
        </p:spPr>
        <p:txBody>
          <a:bodyPr wrap="square" rtlCol="0">
            <a:spAutoFit/>
          </a:bodyPr>
          <a:lstStyle/>
          <a:p>
            <a:pPr>
              <a:lnSpc>
                <a:spcPct val="125000"/>
              </a:lnSpc>
            </a:pPr>
            <a:r>
              <a:rPr lang="en-US" altLang="zh-CN" sz="3200">
                <a:solidFill>
                  <a:schemeClr val="bg1"/>
                </a:solidFill>
                <a:effectLst>
                  <a:outerShdw blurRad="50800" dist="38100" dir="2700000" algn="tl" rotWithShape="0">
                    <a:prstClr val="black">
                      <a:alpha val="40000"/>
                    </a:prstClr>
                  </a:outerShdw>
                </a:effectLst>
                <a:latin typeface="+mj-ea"/>
                <a:ea typeface="+mj-ea"/>
              </a:rPr>
              <a:t>Financial Performance and Budget Achievement</a:t>
            </a:r>
          </a:p>
        </p:txBody>
      </p:sp>
      <p:grpSp>
        <p:nvGrpSpPr>
          <p:cNvPr id="37" name="组合 36">
            <a:extLst>
              <a:ext uri="{FF2B5EF4-FFF2-40B4-BE49-F238E27FC236}">
                <a16:creationId xmlns:a16="http://schemas.microsoft.com/office/drawing/2014/main" id="{DB4B1FE1-8C31-FB7B-24EA-B8DCFA9690A7}"/>
              </a:ext>
            </a:extLst>
          </p:cNvPr>
          <p:cNvGrpSpPr/>
          <p:nvPr/>
        </p:nvGrpSpPr>
        <p:grpSpPr>
          <a:xfrm flipV="1">
            <a:off x="5320155" y="5620384"/>
            <a:ext cx="6871845" cy="1237616"/>
            <a:chOff x="5320156" y="0"/>
            <a:chExt cx="6871845" cy="1237616"/>
          </a:xfrm>
        </p:grpSpPr>
        <p:sp>
          <p:nvSpPr>
            <p:cNvPr id="38" name="任意多边形: 形状 37">
              <a:extLst>
                <a:ext uri="{FF2B5EF4-FFF2-40B4-BE49-F238E27FC236}">
                  <a16:creationId xmlns:a16="http://schemas.microsoft.com/office/drawing/2014/main" id="{1CB95EF9-840A-6C6E-ADD3-3F75354417F7}"/>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任意多边形: 形状 38">
              <a:extLst>
                <a:ext uri="{FF2B5EF4-FFF2-40B4-BE49-F238E27FC236}">
                  <a16:creationId xmlns:a16="http://schemas.microsoft.com/office/drawing/2014/main" id="{614FD9CF-D4B6-2468-1AD6-60CB84E5C5B9}"/>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Tree>
    <p:extLst>
      <p:ext uri="{BB962C8B-B14F-4D97-AF65-F5344CB8AC3E}">
        <p14:creationId xmlns:p14="http://schemas.microsoft.com/office/powerpoint/2010/main" val="1521479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6AED1068-8DA9-E805-CEFA-E70C3A5226DC}"/>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F8DD5718-17B7-50B2-4897-C7406023EF9B}"/>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F0DD6D08-8CF4-2C32-E5CC-22C4D1C7E5F9}"/>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11D59446-5A67-EEE2-8BFA-BBD608FD98D5}"/>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8A93F25F-4C52-22DA-DD0F-9F625F11CCFC}"/>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55AB6033-B045-4A17-5FB5-F7B9EE2B8FA9}"/>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24C25620-1474-76D0-C6E7-B0218A92354A}"/>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8507F74D-4BFF-5A56-B399-17D0DD6F1647}"/>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76709671-F2CD-5F59-5457-861FA84E4952}"/>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3E5AE0E1-213F-DC50-CA7E-7B65C1CEF46A}"/>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4B35B705-D375-0AF5-E1D4-6A30BB7FAE72}"/>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93BF8B7B-DCD4-3263-2532-7BB41E7763C5}"/>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F6144BAB-D8B2-5B1E-A34E-8127DAB88D69}"/>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B8CF08C4-91C3-9E65-880F-96689249F629}"/>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FEEC4423-CE5D-1464-B8A3-C043C3F707C3}"/>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FINANCIAL PERFORMANCE AND BUDGET ACHIEVEMENT</a:t>
            </a:r>
          </a:p>
        </p:txBody>
      </p:sp>
      <p:pic>
        <p:nvPicPr>
          <p:cNvPr id="35" name="macbook pro open.png">
            <a:extLst>
              <a:ext uri="{FF2B5EF4-FFF2-40B4-BE49-F238E27FC236}">
                <a16:creationId xmlns:a16="http://schemas.microsoft.com/office/drawing/2014/main" id="{A746B746-CD17-ABA6-BD4E-542807F97D75}"/>
              </a:ext>
            </a:extLst>
          </p:cNvPr>
          <p:cNvPicPr>
            <a:picLocks noChangeAspect="1"/>
          </p:cNvPicPr>
          <p:nvPr/>
        </p:nvPicPr>
        <p:blipFill>
          <a:blip r:embed="rId4"/>
          <a:stretch>
            <a:fillRect/>
          </a:stretch>
        </p:blipFill>
        <p:spPr>
          <a:xfrm>
            <a:off x="-3387491" y="1111646"/>
            <a:ext cx="7110589" cy="6247090"/>
          </a:xfrm>
          <a:prstGeom prst="rect">
            <a:avLst/>
          </a:prstGeom>
          <a:ln w="12700">
            <a:miter lim="400000"/>
          </a:ln>
        </p:spPr>
      </p:pic>
      <p:grpSp>
        <p:nvGrpSpPr>
          <p:cNvPr id="39" name="Group 1247">
            <a:extLst>
              <a:ext uri="{FF2B5EF4-FFF2-40B4-BE49-F238E27FC236}">
                <a16:creationId xmlns:a16="http://schemas.microsoft.com/office/drawing/2014/main" id="{F0849571-C016-DF67-AC15-3FF0F6E07AAE}"/>
              </a:ext>
            </a:extLst>
          </p:cNvPr>
          <p:cNvGrpSpPr/>
          <p:nvPr/>
        </p:nvGrpSpPr>
        <p:grpSpPr>
          <a:xfrm>
            <a:off x="3169609" y="1713276"/>
            <a:ext cx="741238" cy="722653"/>
            <a:chOff x="17512" y="0"/>
            <a:chExt cx="1361974" cy="1327826"/>
          </a:xfrm>
        </p:grpSpPr>
        <p:sp>
          <p:nvSpPr>
            <p:cNvPr id="40" name="Shape 1244">
              <a:extLst>
                <a:ext uri="{FF2B5EF4-FFF2-40B4-BE49-F238E27FC236}">
                  <a16:creationId xmlns:a16="http://schemas.microsoft.com/office/drawing/2014/main" id="{32933F7A-B7FD-DE48-75E9-94FF863DC37A}"/>
                </a:ext>
              </a:extLst>
            </p:cNvPr>
            <p:cNvSpPr/>
            <p:nvPr/>
          </p:nvSpPr>
          <p:spPr>
            <a:xfrm>
              <a:off x="17512" y="0"/>
              <a:ext cx="1361976" cy="1327827"/>
            </a:xfrm>
            <a:prstGeom prst="heptagon">
              <a:avLst/>
            </a:prstGeom>
            <a:gradFill flip="none" rotWithShape="1">
              <a:gsLst>
                <a:gs pos="0">
                  <a:srgbClr val="AB1942"/>
                </a:gs>
                <a:gs pos="100000">
                  <a:srgbClr val="FF4C00"/>
                </a:gs>
              </a:gsLst>
              <a:lin ang="19657914" scaled="0"/>
            </a:gradFill>
            <a:ln w="12700" cap="flat">
              <a:noFill/>
              <a:miter lim="400000"/>
            </a:ln>
            <a:effectLst/>
          </p:spPr>
          <p:txBody>
            <a:bodyPr wrap="square" lIns="45719" tIns="45719" rIns="45719" bIns="45719" numCol="1" anchor="ctr">
              <a:noAutofit/>
            </a:bodyPr>
            <a:lstStyle/>
            <a:p>
              <a:endParaRPr/>
            </a:p>
          </p:txBody>
        </p:sp>
        <p:sp>
          <p:nvSpPr>
            <p:cNvPr id="41" name="Shape 1245">
              <a:extLst>
                <a:ext uri="{FF2B5EF4-FFF2-40B4-BE49-F238E27FC236}">
                  <a16:creationId xmlns:a16="http://schemas.microsoft.com/office/drawing/2014/main" id="{CF2D05B2-4F0A-61AF-DC29-B10807E71B80}"/>
                </a:ext>
              </a:extLst>
            </p:cNvPr>
            <p:cNvSpPr/>
            <p:nvPr/>
          </p:nvSpPr>
          <p:spPr>
            <a:xfrm>
              <a:off x="106924" y="87169"/>
              <a:ext cx="1183152" cy="1153487"/>
            </a:xfrm>
            <a:prstGeom prst="heptagon">
              <a:avLst/>
            </a:prstGeom>
            <a:solidFill>
              <a:srgbClr val="1E2028"/>
            </a:solidFill>
            <a:ln w="12700" cap="flat">
              <a:noFill/>
              <a:miter lim="400000"/>
            </a:ln>
            <a:effectLst/>
          </p:spPr>
          <p:txBody>
            <a:bodyPr wrap="square" lIns="45719" tIns="45719" rIns="45719" bIns="45719" numCol="1" anchor="ctr">
              <a:noAutofit/>
            </a:bodyPr>
            <a:lstStyle/>
            <a:p>
              <a:endParaRPr/>
            </a:p>
          </p:txBody>
        </p:sp>
        <p:sp>
          <p:nvSpPr>
            <p:cNvPr id="42" name="Shape 1246">
              <a:extLst>
                <a:ext uri="{FF2B5EF4-FFF2-40B4-BE49-F238E27FC236}">
                  <a16:creationId xmlns:a16="http://schemas.microsoft.com/office/drawing/2014/main" id="{BFF807A4-9927-9A46-7CFC-D9D5A3035D38}"/>
                </a:ext>
              </a:extLst>
            </p:cNvPr>
            <p:cNvSpPr/>
            <p:nvPr/>
          </p:nvSpPr>
          <p:spPr>
            <a:xfrm>
              <a:off x="528178" y="497477"/>
              <a:ext cx="340644" cy="332873"/>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rgbClr val="FFFFFF"/>
            </a:solidFill>
            <a:ln w="12700" cap="flat">
              <a:noFill/>
              <a:miter lim="400000"/>
            </a:ln>
            <a:effectLst/>
          </p:spPr>
          <p:txBody>
            <a:bodyPr wrap="square" lIns="45719" tIns="45719" rIns="45719" bIns="45719" numCol="1" anchor="ctr">
              <a:noAutofit/>
            </a:bodyP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grpSp>
      <p:grpSp>
        <p:nvGrpSpPr>
          <p:cNvPr id="43" name="Group 1251">
            <a:extLst>
              <a:ext uri="{FF2B5EF4-FFF2-40B4-BE49-F238E27FC236}">
                <a16:creationId xmlns:a16="http://schemas.microsoft.com/office/drawing/2014/main" id="{86959FA2-DEAF-6368-45E3-2F27E4D508FC}"/>
              </a:ext>
            </a:extLst>
          </p:cNvPr>
          <p:cNvGrpSpPr/>
          <p:nvPr/>
        </p:nvGrpSpPr>
        <p:grpSpPr>
          <a:xfrm>
            <a:off x="5322884" y="1713276"/>
            <a:ext cx="741238" cy="722653"/>
            <a:chOff x="17512" y="0"/>
            <a:chExt cx="1361974" cy="1327826"/>
          </a:xfrm>
        </p:grpSpPr>
        <p:sp>
          <p:nvSpPr>
            <p:cNvPr id="44" name="Shape 1248">
              <a:extLst>
                <a:ext uri="{FF2B5EF4-FFF2-40B4-BE49-F238E27FC236}">
                  <a16:creationId xmlns:a16="http://schemas.microsoft.com/office/drawing/2014/main" id="{10FFB9E4-7EDB-9BFC-FFE1-E00C6AABB4C4}"/>
                </a:ext>
              </a:extLst>
            </p:cNvPr>
            <p:cNvSpPr/>
            <p:nvPr/>
          </p:nvSpPr>
          <p:spPr>
            <a:xfrm>
              <a:off x="17512" y="0"/>
              <a:ext cx="1361976" cy="1327827"/>
            </a:xfrm>
            <a:prstGeom prst="heptagon">
              <a:avLst/>
            </a:prstGeom>
            <a:gradFill flip="none" rotWithShape="1">
              <a:gsLst>
                <a:gs pos="0">
                  <a:srgbClr val="AB1942"/>
                </a:gs>
                <a:gs pos="100000">
                  <a:srgbClr val="FF4C00"/>
                </a:gs>
              </a:gsLst>
              <a:lin ang="19657914" scaled="0"/>
            </a:gradFill>
            <a:ln w="12700" cap="flat">
              <a:noFill/>
              <a:miter lim="400000"/>
            </a:ln>
            <a:effectLst/>
          </p:spPr>
          <p:txBody>
            <a:bodyPr wrap="square" lIns="45719" tIns="45719" rIns="45719" bIns="45719" numCol="1" anchor="ctr">
              <a:noAutofit/>
            </a:bodyPr>
            <a:lstStyle/>
            <a:p>
              <a:endParaRPr/>
            </a:p>
          </p:txBody>
        </p:sp>
        <p:sp>
          <p:nvSpPr>
            <p:cNvPr id="45" name="Shape 1249">
              <a:extLst>
                <a:ext uri="{FF2B5EF4-FFF2-40B4-BE49-F238E27FC236}">
                  <a16:creationId xmlns:a16="http://schemas.microsoft.com/office/drawing/2014/main" id="{21EAD293-2F50-71A3-C82B-675B1DFD985B}"/>
                </a:ext>
              </a:extLst>
            </p:cNvPr>
            <p:cNvSpPr/>
            <p:nvPr/>
          </p:nvSpPr>
          <p:spPr>
            <a:xfrm>
              <a:off x="106924" y="87169"/>
              <a:ext cx="1183152" cy="1153487"/>
            </a:xfrm>
            <a:prstGeom prst="heptagon">
              <a:avLst/>
            </a:prstGeom>
            <a:solidFill>
              <a:srgbClr val="1E2028"/>
            </a:solidFill>
            <a:ln w="12700" cap="flat">
              <a:noFill/>
              <a:miter lim="400000"/>
            </a:ln>
            <a:effectLst/>
          </p:spPr>
          <p:txBody>
            <a:bodyPr wrap="square" lIns="45719" tIns="45719" rIns="45719" bIns="45719" numCol="1" anchor="ctr">
              <a:noAutofit/>
            </a:bodyPr>
            <a:lstStyle/>
            <a:p>
              <a:endParaRPr/>
            </a:p>
          </p:txBody>
        </p:sp>
        <p:sp>
          <p:nvSpPr>
            <p:cNvPr id="46" name="Shape 1250">
              <a:extLst>
                <a:ext uri="{FF2B5EF4-FFF2-40B4-BE49-F238E27FC236}">
                  <a16:creationId xmlns:a16="http://schemas.microsoft.com/office/drawing/2014/main" id="{E86AFDFF-327C-003D-E33A-BED3DB5DA924}"/>
                </a:ext>
              </a:extLst>
            </p:cNvPr>
            <p:cNvSpPr/>
            <p:nvPr/>
          </p:nvSpPr>
          <p:spPr>
            <a:xfrm>
              <a:off x="528177" y="530904"/>
              <a:ext cx="340644" cy="278719"/>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rgbClr val="FFFFFF"/>
            </a:solidFill>
            <a:ln w="12700" cap="flat">
              <a:noFill/>
              <a:miter lim="400000"/>
            </a:ln>
            <a:effectLst/>
          </p:spPr>
          <p:txBody>
            <a:bodyPr wrap="square" lIns="45719" tIns="45719" rIns="45719" bIns="45719" numCol="1" anchor="ctr">
              <a:noAutofit/>
            </a:bodyP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grpSp>
      <p:grpSp>
        <p:nvGrpSpPr>
          <p:cNvPr id="47" name="Group 1255">
            <a:extLst>
              <a:ext uri="{FF2B5EF4-FFF2-40B4-BE49-F238E27FC236}">
                <a16:creationId xmlns:a16="http://schemas.microsoft.com/office/drawing/2014/main" id="{C1126C05-0D46-54A4-4A51-60BBEEBB8989}"/>
              </a:ext>
            </a:extLst>
          </p:cNvPr>
          <p:cNvGrpSpPr/>
          <p:nvPr/>
        </p:nvGrpSpPr>
        <p:grpSpPr>
          <a:xfrm>
            <a:off x="9629437" y="1713276"/>
            <a:ext cx="741238" cy="722653"/>
            <a:chOff x="17512" y="0"/>
            <a:chExt cx="1361974" cy="1327826"/>
          </a:xfrm>
        </p:grpSpPr>
        <p:sp>
          <p:nvSpPr>
            <p:cNvPr id="48" name="Shape 1252">
              <a:extLst>
                <a:ext uri="{FF2B5EF4-FFF2-40B4-BE49-F238E27FC236}">
                  <a16:creationId xmlns:a16="http://schemas.microsoft.com/office/drawing/2014/main" id="{45F66546-1707-D715-70EB-589C45B24631}"/>
                </a:ext>
              </a:extLst>
            </p:cNvPr>
            <p:cNvSpPr/>
            <p:nvPr/>
          </p:nvSpPr>
          <p:spPr>
            <a:xfrm>
              <a:off x="17512" y="0"/>
              <a:ext cx="1361976" cy="1327827"/>
            </a:xfrm>
            <a:prstGeom prst="heptagon">
              <a:avLst/>
            </a:prstGeom>
            <a:gradFill flip="none" rotWithShape="1">
              <a:gsLst>
                <a:gs pos="0">
                  <a:srgbClr val="AB1942"/>
                </a:gs>
                <a:gs pos="100000">
                  <a:srgbClr val="FF4C00"/>
                </a:gs>
              </a:gsLst>
              <a:lin ang="19657914" scaled="0"/>
            </a:gradFill>
            <a:ln w="12700" cap="flat">
              <a:noFill/>
              <a:miter lim="400000"/>
            </a:ln>
            <a:effectLst/>
          </p:spPr>
          <p:txBody>
            <a:bodyPr wrap="square" lIns="45719" tIns="45719" rIns="45719" bIns="45719" numCol="1" anchor="ctr">
              <a:noAutofit/>
            </a:bodyPr>
            <a:lstStyle/>
            <a:p>
              <a:endParaRPr/>
            </a:p>
          </p:txBody>
        </p:sp>
        <p:sp>
          <p:nvSpPr>
            <p:cNvPr id="49" name="Shape 1253">
              <a:extLst>
                <a:ext uri="{FF2B5EF4-FFF2-40B4-BE49-F238E27FC236}">
                  <a16:creationId xmlns:a16="http://schemas.microsoft.com/office/drawing/2014/main" id="{5A21905E-0A32-7F3A-0A26-FD0D28E390AE}"/>
                </a:ext>
              </a:extLst>
            </p:cNvPr>
            <p:cNvSpPr/>
            <p:nvPr/>
          </p:nvSpPr>
          <p:spPr>
            <a:xfrm>
              <a:off x="106924" y="87169"/>
              <a:ext cx="1183151" cy="1153487"/>
            </a:xfrm>
            <a:prstGeom prst="heptagon">
              <a:avLst/>
            </a:prstGeom>
            <a:solidFill>
              <a:srgbClr val="1E2028"/>
            </a:solidFill>
            <a:ln w="12700" cap="flat">
              <a:noFill/>
              <a:miter lim="400000"/>
            </a:ln>
            <a:effectLst/>
          </p:spPr>
          <p:txBody>
            <a:bodyPr wrap="square" lIns="45719" tIns="45719" rIns="45719" bIns="45719" numCol="1" anchor="ctr">
              <a:noAutofit/>
            </a:bodyPr>
            <a:lstStyle/>
            <a:p>
              <a:endParaRPr/>
            </a:p>
          </p:txBody>
        </p:sp>
        <p:sp>
          <p:nvSpPr>
            <p:cNvPr id="50" name="Shape 1254">
              <a:extLst>
                <a:ext uri="{FF2B5EF4-FFF2-40B4-BE49-F238E27FC236}">
                  <a16:creationId xmlns:a16="http://schemas.microsoft.com/office/drawing/2014/main" id="{1FD68E73-8D46-AD65-8F9C-C692755FC96B}"/>
                </a:ext>
              </a:extLst>
            </p:cNvPr>
            <p:cNvSpPr/>
            <p:nvPr/>
          </p:nvSpPr>
          <p:spPr>
            <a:xfrm>
              <a:off x="528177" y="509030"/>
              <a:ext cx="340644" cy="309766"/>
            </a:xfrm>
            <a:custGeom>
              <a:avLst/>
              <a:gdLst/>
              <a:ahLst/>
              <a:cxnLst>
                <a:cxn ang="0">
                  <a:pos x="wd2" y="hd2"/>
                </a:cxn>
                <a:cxn ang="5400000">
                  <a:pos x="wd2" y="hd2"/>
                </a:cxn>
                <a:cxn ang="10800000">
                  <a:pos x="wd2" y="hd2"/>
                </a:cxn>
                <a:cxn ang="16200000">
                  <a:pos x="wd2" y="hd2"/>
                </a:cxn>
              </a:cxnLst>
              <a:rect l="0" t="0" r="r" b="b"/>
              <a:pathLst>
                <a:path w="21600" h="21144" extrusionOk="0">
                  <a:moveTo>
                    <a:pt x="20618" y="7406"/>
                  </a:moveTo>
                  <a:lnTo>
                    <a:pt x="13580" y="7406"/>
                  </a:lnTo>
                  <a:cubicBezTo>
                    <a:pt x="13156" y="6803"/>
                    <a:pt x="12718" y="6095"/>
                    <a:pt x="12319" y="5293"/>
                  </a:cubicBezTo>
                  <a:lnTo>
                    <a:pt x="20618" y="5293"/>
                  </a:lnTo>
                  <a:cubicBezTo>
                    <a:pt x="20618" y="5293"/>
                    <a:pt x="20618" y="7406"/>
                    <a:pt x="20618" y="7406"/>
                  </a:cubicBezTo>
                  <a:close/>
                  <a:moveTo>
                    <a:pt x="19636" y="13747"/>
                  </a:moveTo>
                  <a:lnTo>
                    <a:pt x="11291" y="13747"/>
                  </a:lnTo>
                  <a:lnTo>
                    <a:pt x="11291" y="8463"/>
                  </a:lnTo>
                  <a:lnTo>
                    <a:pt x="13090" y="8463"/>
                  </a:lnTo>
                  <a:cubicBezTo>
                    <a:pt x="14022" y="9712"/>
                    <a:pt x="14815" y="10437"/>
                    <a:pt x="14882" y="10497"/>
                  </a:cubicBezTo>
                  <a:cubicBezTo>
                    <a:pt x="15009" y="10610"/>
                    <a:pt x="15174" y="10644"/>
                    <a:pt x="15323" y="10601"/>
                  </a:cubicBezTo>
                  <a:cubicBezTo>
                    <a:pt x="15418" y="10574"/>
                    <a:pt x="15505" y="10516"/>
                    <a:pt x="15573" y="10429"/>
                  </a:cubicBezTo>
                  <a:cubicBezTo>
                    <a:pt x="15746" y="10205"/>
                    <a:pt x="15718" y="9871"/>
                    <a:pt x="15510" y="9684"/>
                  </a:cubicBezTo>
                  <a:cubicBezTo>
                    <a:pt x="15498" y="9674"/>
                    <a:pt x="15023" y="9238"/>
                    <a:pt x="14383" y="8463"/>
                  </a:cubicBezTo>
                  <a:lnTo>
                    <a:pt x="19636" y="8463"/>
                  </a:lnTo>
                  <a:cubicBezTo>
                    <a:pt x="19636" y="8463"/>
                    <a:pt x="19636" y="13747"/>
                    <a:pt x="19636" y="13747"/>
                  </a:cubicBezTo>
                  <a:close/>
                  <a:moveTo>
                    <a:pt x="19636" y="20087"/>
                  </a:moveTo>
                  <a:lnTo>
                    <a:pt x="11291" y="20087"/>
                  </a:lnTo>
                  <a:lnTo>
                    <a:pt x="11291" y="14803"/>
                  </a:lnTo>
                  <a:lnTo>
                    <a:pt x="19636" y="14803"/>
                  </a:lnTo>
                  <a:cubicBezTo>
                    <a:pt x="19636" y="14803"/>
                    <a:pt x="19636" y="20087"/>
                    <a:pt x="19636" y="20087"/>
                  </a:cubicBezTo>
                  <a:close/>
                  <a:moveTo>
                    <a:pt x="11291" y="5461"/>
                  </a:moveTo>
                  <a:cubicBezTo>
                    <a:pt x="11626" y="6178"/>
                    <a:pt x="11991" y="6828"/>
                    <a:pt x="12360" y="7406"/>
                  </a:cubicBezTo>
                  <a:lnTo>
                    <a:pt x="11291" y="7406"/>
                  </a:lnTo>
                  <a:cubicBezTo>
                    <a:pt x="11291" y="7406"/>
                    <a:pt x="11291" y="5461"/>
                    <a:pt x="11291" y="5461"/>
                  </a:cubicBezTo>
                  <a:close/>
                  <a:moveTo>
                    <a:pt x="12871" y="1481"/>
                  </a:moveTo>
                  <a:cubicBezTo>
                    <a:pt x="14045" y="751"/>
                    <a:pt x="15436" y="979"/>
                    <a:pt x="15979" y="1990"/>
                  </a:cubicBezTo>
                  <a:cubicBezTo>
                    <a:pt x="16343" y="2668"/>
                    <a:pt x="16223" y="3523"/>
                    <a:pt x="15755" y="4236"/>
                  </a:cubicBezTo>
                  <a:lnTo>
                    <a:pt x="11845" y="4236"/>
                  </a:lnTo>
                  <a:cubicBezTo>
                    <a:pt x="11740" y="3975"/>
                    <a:pt x="11641" y="3708"/>
                    <a:pt x="11550" y="3432"/>
                  </a:cubicBezTo>
                  <a:cubicBezTo>
                    <a:pt x="11653" y="2691"/>
                    <a:pt x="12120" y="1947"/>
                    <a:pt x="12871" y="1481"/>
                  </a:cubicBezTo>
                  <a:moveTo>
                    <a:pt x="10309" y="7406"/>
                  </a:moveTo>
                  <a:lnTo>
                    <a:pt x="9224" y="7406"/>
                  </a:lnTo>
                  <a:cubicBezTo>
                    <a:pt x="9600" y="6819"/>
                    <a:pt x="9970" y="6158"/>
                    <a:pt x="10309" y="5429"/>
                  </a:cubicBezTo>
                  <a:cubicBezTo>
                    <a:pt x="10309" y="5429"/>
                    <a:pt x="10309" y="7406"/>
                    <a:pt x="10309" y="7406"/>
                  </a:cubicBezTo>
                  <a:close/>
                  <a:moveTo>
                    <a:pt x="10309" y="13747"/>
                  </a:moveTo>
                  <a:lnTo>
                    <a:pt x="1964" y="13747"/>
                  </a:lnTo>
                  <a:lnTo>
                    <a:pt x="1964" y="8463"/>
                  </a:lnTo>
                  <a:lnTo>
                    <a:pt x="7202" y="8463"/>
                  </a:lnTo>
                  <a:cubicBezTo>
                    <a:pt x="6563" y="9238"/>
                    <a:pt x="6087" y="9674"/>
                    <a:pt x="6075" y="9684"/>
                  </a:cubicBezTo>
                  <a:cubicBezTo>
                    <a:pt x="5867" y="9871"/>
                    <a:pt x="5839" y="10205"/>
                    <a:pt x="6012" y="10429"/>
                  </a:cubicBezTo>
                  <a:cubicBezTo>
                    <a:pt x="6080" y="10516"/>
                    <a:pt x="6167" y="10574"/>
                    <a:pt x="6261" y="10601"/>
                  </a:cubicBezTo>
                  <a:cubicBezTo>
                    <a:pt x="6411" y="10644"/>
                    <a:pt x="6575" y="10610"/>
                    <a:pt x="6703" y="10497"/>
                  </a:cubicBezTo>
                  <a:cubicBezTo>
                    <a:pt x="6770" y="10437"/>
                    <a:pt x="7563" y="9712"/>
                    <a:pt x="8495" y="8463"/>
                  </a:cubicBezTo>
                  <a:lnTo>
                    <a:pt x="10309" y="8463"/>
                  </a:lnTo>
                  <a:cubicBezTo>
                    <a:pt x="10309" y="8463"/>
                    <a:pt x="10309" y="13747"/>
                    <a:pt x="10309" y="13747"/>
                  </a:cubicBezTo>
                  <a:close/>
                  <a:moveTo>
                    <a:pt x="10309" y="20087"/>
                  </a:moveTo>
                  <a:lnTo>
                    <a:pt x="1964" y="20087"/>
                  </a:lnTo>
                  <a:lnTo>
                    <a:pt x="1964" y="14803"/>
                  </a:lnTo>
                  <a:lnTo>
                    <a:pt x="10309" y="14803"/>
                  </a:lnTo>
                  <a:cubicBezTo>
                    <a:pt x="10309" y="14803"/>
                    <a:pt x="10309" y="20087"/>
                    <a:pt x="10309" y="20087"/>
                  </a:cubicBezTo>
                  <a:close/>
                  <a:moveTo>
                    <a:pt x="982" y="7406"/>
                  </a:moveTo>
                  <a:lnTo>
                    <a:pt x="982" y="5293"/>
                  </a:lnTo>
                  <a:lnTo>
                    <a:pt x="9266" y="5293"/>
                  </a:lnTo>
                  <a:cubicBezTo>
                    <a:pt x="8867" y="6095"/>
                    <a:pt x="8429" y="6803"/>
                    <a:pt x="8005" y="7406"/>
                  </a:cubicBezTo>
                  <a:cubicBezTo>
                    <a:pt x="8005" y="7406"/>
                    <a:pt x="982" y="7406"/>
                    <a:pt x="982" y="7406"/>
                  </a:cubicBezTo>
                  <a:close/>
                  <a:moveTo>
                    <a:pt x="5606" y="1990"/>
                  </a:moveTo>
                  <a:cubicBezTo>
                    <a:pt x="6148" y="980"/>
                    <a:pt x="7540" y="751"/>
                    <a:pt x="8714" y="1481"/>
                  </a:cubicBezTo>
                  <a:cubicBezTo>
                    <a:pt x="9465" y="1948"/>
                    <a:pt x="9931" y="2692"/>
                    <a:pt x="10035" y="3433"/>
                  </a:cubicBezTo>
                  <a:cubicBezTo>
                    <a:pt x="9944" y="3708"/>
                    <a:pt x="9845" y="3975"/>
                    <a:pt x="9740" y="4236"/>
                  </a:cubicBezTo>
                  <a:lnTo>
                    <a:pt x="5830" y="4236"/>
                  </a:lnTo>
                  <a:cubicBezTo>
                    <a:pt x="5362" y="3523"/>
                    <a:pt x="5242" y="2668"/>
                    <a:pt x="5606" y="1990"/>
                  </a:cubicBezTo>
                  <a:moveTo>
                    <a:pt x="20618" y="4236"/>
                  </a:moveTo>
                  <a:lnTo>
                    <a:pt x="16874" y="4236"/>
                  </a:lnTo>
                  <a:cubicBezTo>
                    <a:pt x="17259" y="3325"/>
                    <a:pt x="17284" y="2310"/>
                    <a:pt x="16829" y="1461"/>
                  </a:cubicBezTo>
                  <a:cubicBezTo>
                    <a:pt x="16015" y="-54"/>
                    <a:pt x="14024" y="-456"/>
                    <a:pt x="12380" y="565"/>
                  </a:cubicBezTo>
                  <a:cubicBezTo>
                    <a:pt x="11747" y="959"/>
                    <a:pt x="11277" y="1511"/>
                    <a:pt x="10965" y="2122"/>
                  </a:cubicBezTo>
                  <a:cubicBezTo>
                    <a:pt x="10949" y="2115"/>
                    <a:pt x="10937" y="2103"/>
                    <a:pt x="10920" y="2098"/>
                  </a:cubicBezTo>
                  <a:cubicBezTo>
                    <a:pt x="10909" y="2095"/>
                    <a:pt x="10899" y="2097"/>
                    <a:pt x="10888" y="2095"/>
                  </a:cubicBezTo>
                  <a:cubicBezTo>
                    <a:pt x="10861" y="2089"/>
                    <a:pt x="10834" y="2089"/>
                    <a:pt x="10806" y="2088"/>
                  </a:cubicBezTo>
                  <a:cubicBezTo>
                    <a:pt x="10782" y="2089"/>
                    <a:pt x="10759" y="2089"/>
                    <a:pt x="10735" y="2093"/>
                  </a:cubicBezTo>
                  <a:cubicBezTo>
                    <a:pt x="10712" y="2096"/>
                    <a:pt x="10689" y="2090"/>
                    <a:pt x="10665" y="2098"/>
                  </a:cubicBezTo>
                  <a:cubicBezTo>
                    <a:pt x="10648" y="2103"/>
                    <a:pt x="10636" y="2115"/>
                    <a:pt x="10620" y="2122"/>
                  </a:cubicBezTo>
                  <a:cubicBezTo>
                    <a:pt x="10307" y="1511"/>
                    <a:pt x="9837" y="959"/>
                    <a:pt x="9205" y="566"/>
                  </a:cubicBezTo>
                  <a:cubicBezTo>
                    <a:pt x="7561" y="-456"/>
                    <a:pt x="5569" y="-54"/>
                    <a:pt x="4755" y="1461"/>
                  </a:cubicBezTo>
                  <a:cubicBezTo>
                    <a:pt x="4301" y="2310"/>
                    <a:pt x="4325" y="3325"/>
                    <a:pt x="4711" y="4236"/>
                  </a:cubicBezTo>
                  <a:lnTo>
                    <a:pt x="982" y="4236"/>
                  </a:lnTo>
                  <a:cubicBezTo>
                    <a:pt x="440" y="4236"/>
                    <a:pt x="0" y="4709"/>
                    <a:pt x="0" y="5293"/>
                  </a:cubicBezTo>
                  <a:lnTo>
                    <a:pt x="0" y="7406"/>
                  </a:lnTo>
                  <a:cubicBezTo>
                    <a:pt x="0" y="7990"/>
                    <a:pt x="440" y="8463"/>
                    <a:pt x="982" y="8463"/>
                  </a:cubicBezTo>
                  <a:lnTo>
                    <a:pt x="982" y="20087"/>
                  </a:lnTo>
                  <a:cubicBezTo>
                    <a:pt x="982" y="20671"/>
                    <a:pt x="1422" y="21144"/>
                    <a:pt x="1964" y="21144"/>
                  </a:cubicBezTo>
                  <a:lnTo>
                    <a:pt x="19636" y="21144"/>
                  </a:lnTo>
                  <a:cubicBezTo>
                    <a:pt x="20178" y="21144"/>
                    <a:pt x="20618" y="20671"/>
                    <a:pt x="20618" y="20087"/>
                  </a:cubicBezTo>
                  <a:lnTo>
                    <a:pt x="20618" y="8463"/>
                  </a:lnTo>
                  <a:cubicBezTo>
                    <a:pt x="21160" y="8463"/>
                    <a:pt x="21600" y="7990"/>
                    <a:pt x="21600" y="7406"/>
                  </a:cubicBezTo>
                  <a:lnTo>
                    <a:pt x="21600" y="5293"/>
                  </a:lnTo>
                  <a:cubicBezTo>
                    <a:pt x="21600" y="4709"/>
                    <a:pt x="21160" y="4236"/>
                    <a:pt x="20618" y="4236"/>
                  </a:cubicBezTo>
                </a:path>
              </a:pathLst>
            </a:custGeom>
            <a:solidFill>
              <a:srgbClr val="FFFFFF"/>
            </a:solidFill>
            <a:ln w="12700" cap="flat">
              <a:noFill/>
              <a:miter lim="400000"/>
            </a:ln>
            <a:effectLst/>
          </p:spPr>
          <p:txBody>
            <a:bodyPr wrap="square" lIns="45719" tIns="45719" rIns="45719" bIns="45719" numCol="1" anchor="ctr">
              <a:noAutofit/>
            </a:bodyP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grpSp>
      <p:grpSp>
        <p:nvGrpSpPr>
          <p:cNvPr id="51" name="Group 1259">
            <a:extLst>
              <a:ext uri="{FF2B5EF4-FFF2-40B4-BE49-F238E27FC236}">
                <a16:creationId xmlns:a16="http://schemas.microsoft.com/office/drawing/2014/main" id="{4B955951-D07C-C605-B2BF-ABF9AE4FEC4D}"/>
              </a:ext>
            </a:extLst>
          </p:cNvPr>
          <p:cNvGrpSpPr/>
          <p:nvPr/>
        </p:nvGrpSpPr>
        <p:grpSpPr>
          <a:xfrm>
            <a:off x="7476159" y="1713276"/>
            <a:ext cx="741238" cy="722653"/>
            <a:chOff x="17512" y="0"/>
            <a:chExt cx="1361974" cy="1327826"/>
          </a:xfrm>
        </p:grpSpPr>
        <p:sp>
          <p:nvSpPr>
            <p:cNvPr id="52" name="Shape 1256">
              <a:extLst>
                <a:ext uri="{FF2B5EF4-FFF2-40B4-BE49-F238E27FC236}">
                  <a16:creationId xmlns:a16="http://schemas.microsoft.com/office/drawing/2014/main" id="{035BF627-688A-AF8B-A819-74531DEFD831}"/>
                </a:ext>
              </a:extLst>
            </p:cNvPr>
            <p:cNvSpPr/>
            <p:nvPr/>
          </p:nvSpPr>
          <p:spPr>
            <a:xfrm>
              <a:off x="17512" y="0"/>
              <a:ext cx="1361976" cy="1327827"/>
            </a:xfrm>
            <a:prstGeom prst="heptagon">
              <a:avLst/>
            </a:prstGeom>
            <a:gradFill flip="none" rotWithShape="1">
              <a:gsLst>
                <a:gs pos="0">
                  <a:srgbClr val="AB1942"/>
                </a:gs>
                <a:gs pos="100000">
                  <a:srgbClr val="FF4C00"/>
                </a:gs>
              </a:gsLst>
              <a:lin ang="19657914" scaled="0"/>
            </a:gradFill>
            <a:ln w="12700" cap="flat">
              <a:noFill/>
              <a:miter lim="400000"/>
            </a:ln>
            <a:effectLst/>
          </p:spPr>
          <p:txBody>
            <a:bodyPr wrap="square" lIns="45719" tIns="45719" rIns="45719" bIns="45719" numCol="1" anchor="ctr">
              <a:noAutofit/>
            </a:bodyPr>
            <a:lstStyle/>
            <a:p>
              <a:endParaRPr/>
            </a:p>
          </p:txBody>
        </p:sp>
        <p:sp>
          <p:nvSpPr>
            <p:cNvPr id="53" name="Shape 1257">
              <a:extLst>
                <a:ext uri="{FF2B5EF4-FFF2-40B4-BE49-F238E27FC236}">
                  <a16:creationId xmlns:a16="http://schemas.microsoft.com/office/drawing/2014/main" id="{032768F9-9F34-F626-4A79-E97D201695D7}"/>
                </a:ext>
              </a:extLst>
            </p:cNvPr>
            <p:cNvSpPr/>
            <p:nvPr/>
          </p:nvSpPr>
          <p:spPr>
            <a:xfrm>
              <a:off x="106925" y="87169"/>
              <a:ext cx="1183151" cy="1153487"/>
            </a:xfrm>
            <a:prstGeom prst="heptagon">
              <a:avLst/>
            </a:prstGeom>
            <a:solidFill>
              <a:srgbClr val="1E2028"/>
            </a:solidFill>
            <a:ln w="12700" cap="flat">
              <a:noFill/>
              <a:miter lim="400000"/>
            </a:ln>
            <a:effectLst/>
          </p:spPr>
          <p:txBody>
            <a:bodyPr wrap="square" lIns="45719" tIns="45719" rIns="45719" bIns="45719" numCol="1" anchor="ctr">
              <a:noAutofit/>
            </a:bodyPr>
            <a:lstStyle/>
            <a:p>
              <a:endParaRPr/>
            </a:p>
          </p:txBody>
        </p:sp>
        <p:sp>
          <p:nvSpPr>
            <p:cNvPr id="54" name="Shape 1258">
              <a:extLst>
                <a:ext uri="{FF2B5EF4-FFF2-40B4-BE49-F238E27FC236}">
                  <a16:creationId xmlns:a16="http://schemas.microsoft.com/office/drawing/2014/main" id="{B31726AF-A48E-970B-8D73-BFAD549E5740}"/>
                </a:ext>
              </a:extLst>
            </p:cNvPr>
            <p:cNvSpPr/>
            <p:nvPr/>
          </p:nvSpPr>
          <p:spPr>
            <a:xfrm>
              <a:off x="528178" y="489732"/>
              <a:ext cx="340644" cy="340618"/>
            </a:xfrm>
            <a:custGeom>
              <a:avLst/>
              <a:gdLst/>
              <a:ahLst/>
              <a:cxnLst>
                <a:cxn ang="0">
                  <a:pos x="wd2" y="hd2"/>
                </a:cxn>
                <a:cxn ang="5400000">
                  <a:pos x="wd2" y="hd2"/>
                </a:cxn>
                <a:cxn ang="10800000">
                  <a:pos x="wd2" y="hd2"/>
                </a:cxn>
                <a:cxn ang="16200000">
                  <a:pos x="wd2" y="hd2"/>
                </a:cxn>
              </a:cxnLst>
              <a:rect l="0" t="0" r="r" b="b"/>
              <a:pathLst>
                <a:path w="21600" h="21600" extrusionOk="0">
                  <a:moveTo>
                    <a:pt x="982" y="6873"/>
                  </a:moveTo>
                  <a:lnTo>
                    <a:pt x="20618" y="6873"/>
                  </a:lnTo>
                  <a:lnTo>
                    <a:pt x="20618" y="7855"/>
                  </a:lnTo>
                  <a:lnTo>
                    <a:pt x="982" y="7855"/>
                  </a:lnTo>
                  <a:cubicBezTo>
                    <a:pt x="982" y="7855"/>
                    <a:pt x="982" y="6873"/>
                    <a:pt x="982" y="6873"/>
                  </a:cubicBezTo>
                  <a:close/>
                  <a:moveTo>
                    <a:pt x="16691" y="8836"/>
                  </a:moveTo>
                  <a:lnTo>
                    <a:pt x="18655" y="8836"/>
                  </a:lnTo>
                  <a:lnTo>
                    <a:pt x="18655" y="17673"/>
                  </a:lnTo>
                  <a:lnTo>
                    <a:pt x="16691" y="17673"/>
                  </a:lnTo>
                  <a:cubicBezTo>
                    <a:pt x="16691" y="17673"/>
                    <a:pt x="16691" y="8836"/>
                    <a:pt x="16691" y="8836"/>
                  </a:cubicBezTo>
                  <a:close/>
                  <a:moveTo>
                    <a:pt x="13745" y="8836"/>
                  </a:moveTo>
                  <a:lnTo>
                    <a:pt x="15709" y="8836"/>
                  </a:lnTo>
                  <a:lnTo>
                    <a:pt x="15709" y="17673"/>
                  </a:lnTo>
                  <a:lnTo>
                    <a:pt x="13745" y="17673"/>
                  </a:lnTo>
                  <a:cubicBezTo>
                    <a:pt x="13745" y="17673"/>
                    <a:pt x="13745" y="8836"/>
                    <a:pt x="13745" y="8836"/>
                  </a:cubicBezTo>
                  <a:close/>
                  <a:moveTo>
                    <a:pt x="8836" y="8836"/>
                  </a:moveTo>
                  <a:lnTo>
                    <a:pt x="12764" y="8836"/>
                  </a:lnTo>
                  <a:lnTo>
                    <a:pt x="12764" y="17673"/>
                  </a:lnTo>
                  <a:lnTo>
                    <a:pt x="8836" y="17673"/>
                  </a:lnTo>
                  <a:cubicBezTo>
                    <a:pt x="8836" y="17673"/>
                    <a:pt x="8836" y="8836"/>
                    <a:pt x="8836" y="8836"/>
                  </a:cubicBezTo>
                  <a:close/>
                  <a:moveTo>
                    <a:pt x="5891" y="8836"/>
                  </a:moveTo>
                  <a:lnTo>
                    <a:pt x="7855" y="8836"/>
                  </a:lnTo>
                  <a:lnTo>
                    <a:pt x="7855" y="17673"/>
                  </a:lnTo>
                  <a:lnTo>
                    <a:pt x="5891" y="17673"/>
                  </a:lnTo>
                  <a:cubicBezTo>
                    <a:pt x="5891" y="17673"/>
                    <a:pt x="5891" y="8836"/>
                    <a:pt x="5891" y="8836"/>
                  </a:cubicBezTo>
                  <a:close/>
                  <a:moveTo>
                    <a:pt x="2945" y="8836"/>
                  </a:moveTo>
                  <a:lnTo>
                    <a:pt x="4909" y="8836"/>
                  </a:lnTo>
                  <a:lnTo>
                    <a:pt x="4909" y="17673"/>
                  </a:lnTo>
                  <a:lnTo>
                    <a:pt x="2945" y="17673"/>
                  </a:lnTo>
                  <a:cubicBezTo>
                    <a:pt x="2945" y="17673"/>
                    <a:pt x="2945" y="8836"/>
                    <a:pt x="2945" y="8836"/>
                  </a:cubicBezTo>
                  <a:close/>
                  <a:moveTo>
                    <a:pt x="19773" y="18655"/>
                  </a:moveTo>
                  <a:lnTo>
                    <a:pt x="20428" y="20618"/>
                  </a:lnTo>
                  <a:lnTo>
                    <a:pt x="1172" y="20618"/>
                  </a:lnTo>
                  <a:lnTo>
                    <a:pt x="1827" y="18655"/>
                  </a:lnTo>
                  <a:cubicBezTo>
                    <a:pt x="1827" y="18655"/>
                    <a:pt x="19773" y="18655"/>
                    <a:pt x="19773" y="18655"/>
                  </a:cubicBezTo>
                  <a:close/>
                  <a:moveTo>
                    <a:pt x="10800" y="1056"/>
                  </a:moveTo>
                  <a:lnTo>
                    <a:pt x="19261" y="5891"/>
                  </a:lnTo>
                  <a:lnTo>
                    <a:pt x="2339" y="5891"/>
                  </a:lnTo>
                  <a:cubicBezTo>
                    <a:pt x="2339" y="5891"/>
                    <a:pt x="10800" y="1056"/>
                    <a:pt x="10800" y="1056"/>
                  </a:cubicBezTo>
                  <a:close/>
                  <a:moveTo>
                    <a:pt x="21109" y="8836"/>
                  </a:moveTo>
                  <a:cubicBezTo>
                    <a:pt x="21380" y="8836"/>
                    <a:pt x="21600" y="8617"/>
                    <a:pt x="21600" y="8345"/>
                  </a:cubicBezTo>
                  <a:lnTo>
                    <a:pt x="21600" y="6382"/>
                  </a:lnTo>
                  <a:cubicBezTo>
                    <a:pt x="21600" y="6200"/>
                    <a:pt x="21496" y="6047"/>
                    <a:pt x="21349" y="5963"/>
                  </a:cubicBezTo>
                  <a:lnTo>
                    <a:pt x="21353" y="5956"/>
                  </a:lnTo>
                  <a:lnTo>
                    <a:pt x="11044" y="65"/>
                  </a:lnTo>
                  <a:lnTo>
                    <a:pt x="11040" y="72"/>
                  </a:lnTo>
                  <a:cubicBezTo>
                    <a:pt x="10968" y="30"/>
                    <a:pt x="10889" y="0"/>
                    <a:pt x="10800" y="0"/>
                  </a:cubicBezTo>
                  <a:cubicBezTo>
                    <a:pt x="10711" y="0"/>
                    <a:pt x="10632" y="30"/>
                    <a:pt x="10560" y="72"/>
                  </a:cubicBezTo>
                  <a:lnTo>
                    <a:pt x="10556" y="65"/>
                  </a:lnTo>
                  <a:lnTo>
                    <a:pt x="247" y="5956"/>
                  </a:lnTo>
                  <a:lnTo>
                    <a:pt x="251" y="5963"/>
                  </a:lnTo>
                  <a:cubicBezTo>
                    <a:pt x="104" y="6047"/>
                    <a:pt x="0" y="6200"/>
                    <a:pt x="0" y="6382"/>
                  </a:cubicBezTo>
                  <a:lnTo>
                    <a:pt x="0" y="8345"/>
                  </a:lnTo>
                  <a:cubicBezTo>
                    <a:pt x="0" y="8617"/>
                    <a:pt x="220" y="8836"/>
                    <a:pt x="491" y="8836"/>
                  </a:cubicBezTo>
                  <a:lnTo>
                    <a:pt x="1964" y="8836"/>
                  </a:lnTo>
                  <a:lnTo>
                    <a:pt x="1964" y="17673"/>
                  </a:lnTo>
                  <a:lnTo>
                    <a:pt x="1473" y="17673"/>
                  </a:lnTo>
                  <a:cubicBezTo>
                    <a:pt x="1256" y="17673"/>
                    <a:pt x="1078" y="17816"/>
                    <a:pt x="1013" y="18010"/>
                  </a:cubicBezTo>
                  <a:lnTo>
                    <a:pt x="1007" y="18009"/>
                  </a:lnTo>
                  <a:lnTo>
                    <a:pt x="25" y="20954"/>
                  </a:lnTo>
                  <a:lnTo>
                    <a:pt x="31" y="20955"/>
                  </a:lnTo>
                  <a:cubicBezTo>
                    <a:pt x="14" y="21005"/>
                    <a:pt x="0" y="21055"/>
                    <a:pt x="0" y="21109"/>
                  </a:cubicBezTo>
                  <a:cubicBezTo>
                    <a:pt x="0" y="21381"/>
                    <a:pt x="220" y="21600"/>
                    <a:pt x="491" y="21600"/>
                  </a:cubicBezTo>
                  <a:lnTo>
                    <a:pt x="21109" y="21600"/>
                  </a:lnTo>
                  <a:cubicBezTo>
                    <a:pt x="21380" y="21600"/>
                    <a:pt x="21600" y="21381"/>
                    <a:pt x="21600" y="21109"/>
                  </a:cubicBezTo>
                  <a:cubicBezTo>
                    <a:pt x="21600" y="21055"/>
                    <a:pt x="21586" y="21005"/>
                    <a:pt x="21569" y="20955"/>
                  </a:cubicBezTo>
                  <a:lnTo>
                    <a:pt x="21575" y="20954"/>
                  </a:lnTo>
                  <a:lnTo>
                    <a:pt x="20593" y="18009"/>
                  </a:lnTo>
                  <a:lnTo>
                    <a:pt x="20587" y="18010"/>
                  </a:lnTo>
                  <a:cubicBezTo>
                    <a:pt x="20522" y="17816"/>
                    <a:pt x="20344" y="17673"/>
                    <a:pt x="20127" y="17673"/>
                  </a:cubicBezTo>
                  <a:lnTo>
                    <a:pt x="19636" y="17673"/>
                  </a:lnTo>
                  <a:lnTo>
                    <a:pt x="19636" y="8836"/>
                  </a:lnTo>
                  <a:cubicBezTo>
                    <a:pt x="19636" y="8836"/>
                    <a:pt x="21109" y="8836"/>
                    <a:pt x="21109" y="8836"/>
                  </a:cubicBezTo>
                  <a:close/>
                </a:path>
              </a:pathLst>
            </a:custGeom>
            <a:solidFill>
              <a:srgbClr val="FFFFFF"/>
            </a:solidFill>
            <a:ln w="12700" cap="flat">
              <a:noFill/>
              <a:miter lim="400000"/>
            </a:ln>
            <a:effectLst/>
          </p:spPr>
          <p:txBody>
            <a:bodyPr wrap="square" lIns="45719" tIns="45719" rIns="45719" bIns="45719" numCol="1" anchor="ctr">
              <a:noAutofit/>
            </a:bodyP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grpSp>
      <p:cxnSp>
        <p:nvCxnSpPr>
          <p:cNvPr id="57" name="直接连接符 56">
            <a:extLst>
              <a:ext uri="{FF2B5EF4-FFF2-40B4-BE49-F238E27FC236}">
                <a16:creationId xmlns:a16="http://schemas.microsoft.com/office/drawing/2014/main" id="{D6A5FDE8-B8E2-7CC2-207A-3225B3ED1915}"/>
              </a:ext>
            </a:extLst>
          </p:cNvPr>
          <p:cNvCxnSpPr>
            <a:cxnSpLocks/>
          </p:cNvCxnSpPr>
          <p:nvPr/>
        </p:nvCxnSpPr>
        <p:spPr>
          <a:xfrm>
            <a:off x="4244631" y="2074602"/>
            <a:ext cx="744469" cy="0"/>
          </a:xfrm>
          <a:prstGeom prst="line">
            <a:avLst/>
          </a:prstGeom>
          <a:ln w="12700">
            <a:solidFill>
              <a:srgbClr val="B9C6D1"/>
            </a:solidFill>
            <a:custDash>
              <a:ds d="200000" sp="200000"/>
            </a:custDash>
            <a:miter lim="400000"/>
            <a:headEnd type="oval"/>
            <a:tailEnd type="oval"/>
          </a:ln>
        </p:spPr>
      </p:cxnSp>
      <p:cxnSp>
        <p:nvCxnSpPr>
          <p:cNvPr id="59" name="直接连接符 58">
            <a:extLst>
              <a:ext uri="{FF2B5EF4-FFF2-40B4-BE49-F238E27FC236}">
                <a16:creationId xmlns:a16="http://schemas.microsoft.com/office/drawing/2014/main" id="{69957BB7-B2DE-C615-E10D-05DD6488E529}"/>
              </a:ext>
            </a:extLst>
          </p:cNvPr>
          <p:cNvCxnSpPr>
            <a:cxnSpLocks/>
          </p:cNvCxnSpPr>
          <p:nvPr/>
        </p:nvCxnSpPr>
        <p:spPr>
          <a:xfrm>
            <a:off x="6397906" y="2074602"/>
            <a:ext cx="744469" cy="0"/>
          </a:xfrm>
          <a:prstGeom prst="line">
            <a:avLst/>
          </a:prstGeom>
          <a:ln w="12700">
            <a:solidFill>
              <a:srgbClr val="B9C6D1"/>
            </a:solidFill>
            <a:custDash>
              <a:ds d="200000" sp="200000"/>
            </a:custDash>
            <a:miter lim="400000"/>
            <a:headEnd type="oval"/>
            <a:tailEnd type="oval"/>
          </a:ln>
        </p:spPr>
      </p:cxnSp>
      <p:cxnSp>
        <p:nvCxnSpPr>
          <p:cNvPr id="60" name="直接连接符 59">
            <a:extLst>
              <a:ext uri="{FF2B5EF4-FFF2-40B4-BE49-F238E27FC236}">
                <a16:creationId xmlns:a16="http://schemas.microsoft.com/office/drawing/2014/main" id="{D6DF8CF2-8A3F-4CB4-D88F-196E77546AD1}"/>
              </a:ext>
            </a:extLst>
          </p:cNvPr>
          <p:cNvCxnSpPr>
            <a:cxnSpLocks/>
          </p:cNvCxnSpPr>
          <p:nvPr/>
        </p:nvCxnSpPr>
        <p:spPr>
          <a:xfrm>
            <a:off x="8551181" y="2074602"/>
            <a:ext cx="744469" cy="0"/>
          </a:xfrm>
          <a:prstGeom prst="line">
            <a:avLst/>
          </a:prstGeom>
          <a:ln w="12700">
            <a:solidFill>
              <a:srgbClr val="B9C6D1"/>
            </a:solidFill>
            <a:custDash>
              <a:ds d="200000" sp="200000"/>
            </a:custDash>
            <a:miter lim="400000"/>
            <a:headEnd type="oval"/>
            <a:tailEnd type="oval"/>
          </a:ln>
        </p:spPr>
      </p:cxnSp>
      <p:grpSp>
        <p:nvGrpSpPr>
          <p:cNvPr id="85" name="组合 84">
            <a:extLst>
              <a:ext uri="{FF2B5EF4-FFF2-40B4-BE49-F238E27FC236}">
                <a16:creationId xmlns:a16="http://schemas.microsoft.com/office/drawing/2014/main" id="{D7BE3E11-83AC-8749-15BB-AD0F39968BAB}"/>
              </a:ext>
            </a:extLst>
          </p:cNvPr>
          <p:cNvGrpSpPr/>
          <p:nvPr/>
        </p:nvGrpSpPr>
        <p:grpSpPr>
          <a:xfrm>
            <a:off x="3105999" y="2704261"/>
            <a:ext cx="8494175" cy="3359252"/>
            <a:chOff x="3105999" y="2704261"/>
            <a:chExt cx="8494175" cy="3359252"/>
          </a:xfrm>
        </p:grpSpPr>
        <p:grpSp>
          <p:nvGrpSpPr>
            <p:cNvPr id="71" name="组合 70">
              <a:extLst>
                <a:ext uri="{FF2B5EF4-FFF2-40B4-BE49-F238E27FC236}">
                  <a16:creationId xmlns:a16="http://schemas.microsoft.com/office/drawing/2014/main" id="{52B2BFF3-B7B4-4904-3251-68C56343D548}"/>
                </a:ext>
              </a:extLst>
            </p:cNvPr>
            <p:cNvGrpSpPr/>
            <p:nvPr/>
          </p:nvGrpSpPr>
          <p:grpSpPr>
            <a:xfrm>
              <a:off x="3105999" y="2704261"/>
              <a:ext cx="2074099" cy="2782171"/>
              <a:chOff x="3448969" y="2704261"/>
              <a:chExt cx="2074099" cy="2782171"/>
            </a:xfrm>
          </p:grpSpPr>
          <p:sp>
            <p:nvSpPr>
              <p:cNvPr id="69" name="文本框 68">
                <a:extLst>
                  <a:ext uri="{FF2B5EF4-FFF2-40B4-BE49-F238E27FC236}">
                    <a16:creationId xmlns:a16="http://schemas.microsoft.com/office/drawing/2014/main" id="{4967D217-43FC-EEC4-F57C-3F80A4FCC206}"/>
                  </a:ext>
                </a:extLst>
              </p:cNvPr>
              <p:cNvSpPr txBox="1"/>
              <p:nvPr/>
            </p:nvSpPr>
            <p:spPr>
              <a:xfrm>
                <a:off x="3448969" y="2704261"/>
                <a:ext cx="1969554"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Overall Revenue</a:t>
                </a:r>
              </a:p>
            </p:txBody>
          </p:sp>
          <p:sp>
            <p:nvSpPr>
              <p:cNvPr id="70" name="标题 1">
                <a:extLst>
                  <a:ext uri="{FF2B5EF4-FFF2-40B4-BE49-F238E27FC236}">
                    <a16:creationId xmlns:a16="http://schemas.microsoft.com/office/drawing/2014/main" id="{384A5EF9-ECF1-5920-38EC-D5F3E25590A9}"/>
                  </a:ext>
                </a:extLst>
              </p:cNvPr>
              <p:cNvSpPr txBox="1"/>
              <p:nvPr/>
            </p:nvSpPr>
            <p:spPr>
              <a:xfrm>
                <a:off x="3448969" y="3289036"/>
                <a:ext cx="2074099" cy="2197396"/>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In Q3, the company achieved an impressiveOperating incomeof 2.85 billion yuan, marking an 18% year - on - year increase and a 9% quarter - on - quarter growth, with a budget achievement rate of 103%. This shows the company's strong market competitiveness and business development momentum.</a:t>
                </a:r>
              </a:p>
            </p:txBody>
          </p:sp>
        </p:grpSp>
        <p:grpSp>
          <p:nvGrpSpPr>
            <p:cNvPr id="73" name="组合 72">
              <a:extLst>
                <a:ext uri="{FF2B5EF4-FFF2-40B4-BE49-F238E27FC236}">
                  <a16:creationId xmlns:a16="http://schemas.microsoft.com/office/drawing/2014/main" id="{3AE2A0B7-65D8-89C2-B069-7A6FEF7C9933}"/>
                </a:ext>
              </a:extLst>
            </p:cNvPr>
            <p:cNvGrpSpPr/>
            <p:nvPr/>
          </p:nvGrpSpPr>
          <p:grpSpPr>
            <a:xfrm>
              <a:off x="5246024" y="2704261"/>
              <a:ext cx="2074099" cy="2782171"/>
              <a:chOff x="3448969" y="2704261"/>
              <a:chExt cx="2074099" cy="2782171"/>
            </a:xfrm>
          </p:grpSpPr>
          <p:sp>
            <p:nvSpPr>
              <p:cNvPr id="74" name="文本框 73">
                <a:extLst>
                  <a:ext uri="{FF2B5EF4-FFF2-40B4-BE49-F238E27FC236}">
                    <a16:creationId xmlns:a16="http://schemas.microsoft.com/office/drawing/2014/main" id="{8A38CF85-7722-76E3-EF63-9B35DF62F8B2}"/>
                  </a:ext>
                </a:extLst>
              </p:cNvPr>
              <p:cNvSpPr txBox="1"/>
              <p:nvPr/>
            </p:nvSpPr>
            <p:spPr>
              <a:xfrm>
                <a:off x="3448969" y="2704261"/>
                <a:ext cx="1969554"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Product - based Revenue</a:t>
                </a:r>
              </a:p>
            </p:txBody>
          </p:sp>
          <p:sp>
            <p:nvSpPr>
              <p:cNvPr id="75" name="标题 1">
                <a:extLst>
                  <a:ext uri="{FF2B5EF4-FFF2-40B4-BE49-F238E27FC236}">
                    <a16:creationId xmlns:a16="http://schemas.microsoft.com/office/drawing/2014/main" id="{5CAC00BB-68D3-8EDE-B618-803C9673A8D2}"/>
                  </a:ext>
                </a:extLst>
              </p:cNvPr>
              <p:cNvSpPr txBox="1"/>
              <p:nvPr/>
            </p:nvSpPr>
            <p:spPr>
              <a:xfrm>
                <a:off x="3448969" y="3289036"/>
                <a:ext cx="2074099" cy="2197396"/>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A product line (high - end intelligent) contributed 1.21 billion yuan, a 35% increase. Its high growth indicates the market's strong demand for high - end intelligent products. The B product line (traditional OEM) reached 840 million yuan, with a 2% increase, showing stable performance in the traditional market. </a:t>
                </a:r>
              </a:p>
            </p:txBody>
          </p:sp>
        </p:grpSp>
        <p:grpSp>
          <p:nvGrpSpPr>
            <p:cNvPr id="76" name="组合 75">
              <a:extLst>
                <a:ext uri="{FF2B5EF4-FFF2-40B4-BE49-F238E27FC236}">
                  <a16:creationId xmlns:a16="http://schemas.microsoft.com/office/drawing/2014/main" id="{A46658AD-DA82-E9F5-3C14-5D760911522B}"/>
                </a:ext>
              </a:extLst>
            </p:cNvPr>
            <p:cNvGrpSpPr/>
            <p:nvPr/>
          </p:nvGrpSpPr>
          <p:grpSpPr>
            <a:xfrm>
              <a:off x="7386049" y="2704261"/>
              <a:ext cx="2074099" cy="3166892"/>
              <a:chOff x="3448969" y="2704261"/>
              <a:chExt cx="2074099" cy="3166892"/>
            </a:xfrm>
          </p:grpSpPr>
          <p:sp>
            <p:nvSpPr>
              <p:cNvPr id="77" name="文本框 76">
                <a:extLst>
                  <a:ext uri="{FF2B5EF4-FFF2-40B4-BE49-F238E27FC236}">
                    <a16:creationId xmlns:a16="http://schemas.microsoft.com/office/drawing/2014/main" id="{C0854A77-3A63-FA5B-D39C-715BA6CE0100}"/>
                  </a:ext>
                </a:extLst>
              </p:cNvPr>
              <p:cNvSpPr txBox="1"/>
              <p:nvPr/>
            </p:nvSpPr>
            <p:spPr>
              <a:xfrm>
                <a:off x="3448969" y="2704261"/>
                <a:ext cx="1969554"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Region - based Revenue</a:t>
                </a:r>
              </a:p>
            </p:txBody>
          </p:sp>
          <p:sp>
            <p:nvSpPr>
              <p:cNvPr id="78" name="标题 1">
                <a:extLst>
                  <a:ext uri="{FF2B5EF4-FFF2-40B4-BE49-F238E27FC236}">
                    <a16:creationId xmlns:a16="http://schemas.microsoft.com/office/drawing/2014/main" id="{37C76595-358C-D60A-7667-5E24A02CA6D9}"/>
                  </a:ext>
                </a:extLst>
              </p:cNvPr>
              <p:cNvSpPr txBox="1"/>
              <p:nvPr/>
            </p:nvSpPr>
            <p:spPr>
              <a:xfrm>
                <a:off x="3448969" y="3289036"/>
                <a:ext cx="2074099" cy="2582117"/>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In the East China region, revenue reached 1.08 billion yuan, a 20% increase, benefiting from the developed economy and large consumer market. The South China region achieved 730 million yuan, up 15%, and the overseas market reached 1.04 billion yuan, an 18% increase, indicating the company's expanding international influence.</a:t>
                </a:r>
              </a:p>
            </p:txBody>
          </p:sp>
        </p:grpSp>
        <p:grpSp>
          <p:nvGrpSpPr>
            <p:cNvPr id="79" name="组合 78">
              <a:extLst>
                <a:ext uri="{FF2B5EF4-FFF2-40B4-BE49-F238E27FC236}">
                  <a16:creationId xmlns:a16="http://schemas.microsoft.com/office/drawing/2014/main" id="{4F9FD95C-2023-794E-68EA-A40AB4EB70AF}"/>
                </a:ext>
              </a:extLst>
            </p:cNvPr>
            <p:cNvGrpSpPr/>
            <p:nvPr/>
          </p:nvGrpSpPr>
          <p:grpSpPr>
            <a:xfrm>
              <a:off x="9526075" y="2704261"/>
              <a:ext cx="2074099" cy="3359252"/>
              <a:chOff x="3448969" y="2704261"/>
              <a:chExt cx="2074099" cy="3359252"/>
            </a:xfrm>
          </p:grpSpPr>
          <p:sp>
            <p:nvSpPr>
              <p:cNvPr id="80" name="文本框 79">
                <a:extLst>
                  <a:ext uri="{FF2B5EF4-FFF2-40B4-BE49-F238E27FC236}">
                    <a16:creationId xmlns:a16="http://schemas.microsoft.com/office/drawing/2014/main" id="{F66C764A-B17F-5BA0-D7D8-9753CBDE22E8}"/>
                  </a:ext>
                </a:extLst>
              </p:cNvPr>
              <p:cNvSpPr txBox="1"/>
              <p:nvPr/>
            </p:nvSpPr>
            <p:spPr>
              <a:xfrm>
                <a:off x="3448969" y="2704261"/>
                <a:ext cx="1969554"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Customer - based Revenue</a:t>
                </a:r>
              </a:p>
            </p:txBody>
          </p:sp>
          <p:sp>
            <p:nvSpPr>
              <p:cNvPr id="81" name="标题 1">
                <a:extLst>
                  <a:ext uri="{FF2B5EF4-FFF2-40B4-BE49-F238E27FC236}">
                    <a16:creationId xmlns:a16="http://schemas.microsoft.com/office/drawing/2014/main" id="{BADF674D-457E-1B83-36C9-7926CDF08215}"/>
                  </a:ext>
                </a:extLst>
              </p:cNvPr>
              <p:cNvSpPr txBox="1"/>
              <p:nvPr/>
            </p:nvSpPr>
            <p:spPr>
              <a:xfrm>
                <a:off x="3448969" y="3289036"/>
                <a:ext cx="2074099" cy="2774477"/>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ToB large - scale customers contributed 1.71 billion yuan, a 12% increase, highlighting the company's stable cooperation with key customers. ToC direct sales reached 940 million yuan, a 30% increase, showing strong consumer demand. However, the revenue from dealers was 200 million yuan, a 5% decrease, which may be affected by market competition and channel changes.</a:t>
                </a:r>
              </a:p>
            </p:txBody>
          </p:sp>
        </p:grpSp>
      </p:grpSp>
      <p:cxnSp>
        <p:nvCxnSpPr>
          <p:cNvPr id="83" name="直接连接符 82">
            <a:extLst>
              <a:ext uri="{FF2B5EF4-FFF2-40B4-BE49-F238E27FC236}">
                <a16:creationId xmlns:a16="http://schemas.microsoft.com/office/drawing/2014/main" id="{8356D347-FE28-30D2-A02F-60F22E46A5C2}"/>
              </a:ext>
            </a:extLst>
          </p:cNvPr>
          <p:cNvCxnSpPr>
            <a:cxnSpLocks/>
          </p:cNvCxnSpPr>
          <p:nvPr/>
        </p:nvCxnSpPr>
        <p:spPr>
          <a:xfrm>
            <a:off x="3258509" y="6148378"/>
            <a:ext cx="6761699" cy="0"/>
          </a:xfrm>
          <a:prstGeom prst="line">
            <a:avLst/>
          </a:prstGeom>
          <a:noFill/>
          <a:ln w="6350">
            <a:gradFill flip="none" rotWithShape="1">
              <a:gsLst>
                <a:gs pos="0">
                  <a:schemeClr val="bg1"/>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sp>
        <p:nvSpPr>
          <p:cNvPr id="84" name="矩形: 圆角 83">
            <a:extLst>
              <a:ext uri="{FF2B5EF4-FFF2-40B4-BE49-F238E27FC236}">
                <a16:creationId xmlns:a16="http://schemas.microsoft.com/office/drawing/2014/main" id="{528573EB-0DF3-BECB-4F56-FC77A8D854D2}"/>
              </a:ext>
            </a:extLst>
          </p:cNvPr>
          <p:cNvSpPr/>
          <p:nvPr/>
        </p:nvSpPr>
        <p:spPr>
          <a:xfrm>
            <a:off x="3169609" y="6148378"/>
            <a:ext cx="5083406" cy="160347"/>
          </a:xfrm>
          <a:prstGeom prst="roundRect">
            <a:avLst>
              <a:gd name="adj" fmla="val 50000"/>
            </a:avLst>
          </a:prstGeom>
          <a:gradFill>
            <a:gsLst>
              <a:gs pos="0">
                <a:schemeClr val="accent2"/>
              </a:gs>
              <a:gs pos="100000">
                <a:schemeClr val="accent2">
                  <a:lumMod val="50000"/>
                  <a:alpha val="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16813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EBB98-0575-0C20-191F-501D108BBFAE}"/>
            </a:ext>
          </a:extLst>
        </p:cNvPr>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ABD92192-C27F-CB78-CDE0-85F8A21F1555}"/>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757DB638-2AC8-0A00-56A8-A55BDC97F21F}"/>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651DB7C0-0E29-6213-E6D6-C9C3A0C041CE}"/>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AB2748B6-57B2-20E9-1F22-ABD6E2802589}"/>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4B73A54E-C898-1916-477D-E739231F0D35}"/>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121DD94A-E7D1-1970-DC33-F4A79F285D91}"/>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74D16811-DAE4-1D05-4B73-EA8E64875678}"/>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15710D3F-0E8C-11DA-EF46-0142DBB09931}"/>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5E8999AD-895D-72D8-2784-5BDBB0B520B6}"/>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21B535AF-FC86-A671-47A9-FA50FDDE6E5C}"/>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A20715D2-BD74-59FF-F1F9-E6407AB81B82}"/>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73FBAB34-DE2F-C558-9F93-BF1C4FEBF1E3}"/>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13E96C3E-C4DE-1354-A958-B05E60A28ED0}"/>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90A259B7-2F0B-4B2C-6AA0-0C396B2067BC}"/>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EBCE315A-D9FE-2E2D-56F6-E2CB5F1665BA}"/>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FINANCIAL PERFORMANCE AND BUDGET ACHIEVEMENT</a:t>
            </a:r>
          </a:p>
        </p:txBody>
      </p:sp>
      <p:grpSp>
        <p:nvGrpSpPr>
          <p:cNvPr id="50" name="组合 49">
            <a:extLst>
              <a:ext uri="{FF2B5EF4-FFF2-40B4-BE49-F238E27FC236}">
                <a16:creationId xmlns:a16="http://schemas.microsoft.com/office/drawing/2014/main" id="{CD2022E1-7982-43D7-9F24-53272E469D0D}"/>
              </a:ext>
            </a:extLst>
          </p:cNvPr>
          <p:cNvGrpSpPr/>
          <p:nvPr/>
        </p:nvGrpSpPr>
        <p:grpSpPr>
          <a:xfrm>
            <a:off x="731838" y="1881782"/>
            <a:ext cx="4417979" cy="3927095"/>
            <a:chOff x="1023118" y="1875610"/>
            <a:chExt cx="3962403" cy="3522138"/>
          </a:xfrm>
        </p:grpSpPr>
        <p:sp>
          <p:nvSpPr>
            <p:cNvPr id="3" name="Shape 1751">
              <a:extLst>
                <a:ext uri="{FF2B5EF4-FFF2-40B4-BE49-F238E27FC236}">
                  <a16:creationId xmlns:a16="http://schemas.microsoft.com/office/drawing/2014/main" id="{5C8E6711-DFA3-B876-FA40-7FD8C9B36860}"/>
                </a:ext>
              </a:extLst>
            </p:cNvPr>
            <p:cNvSpPr/>
            <p:nvPr/>
          </p:nvSpPr>
          <p:spPr>
            <a:xfrm rot="5400000">
              <a:off x="2604902" y="293827"/>
              <a:ext cx="798835" cy="3962403"/>
            </a:xfrm>
            <a:prstGeom prst="roundRect">
              <a:avLst>
                <a:gd name="adj" fmla="val 7577"/>
              </a:avLst>
            </a:prstGeom>
            <a:gradFill flip="none" rotWithShape="1">
              <a:gsLst>
                <a:gs pos="0">
                  <a:schemeClr val="accent1"/>
                </a:gs>
                <a:gs pos="100000">
                  <a:schemeClr val="accent2"/>
                </a:gs>
              </a:gsLst>
              <a:lin ang="3126569"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4" name="Shape 1752">
              <a:extLst>
                <a:ext uri="{FF2B5EF4-FFF2-40B4-BE49-F238E27FC236}">
                  <a16:creationId xmlns:a16="http://schemas.microsoft.com/office/drawing/2014/main" id="{75E53849-DBD7-C904-81E4-9EB8872E0D57}"/>
                </a:ext>
              </a:extLst>
            </p:cNvPr>
            <p:cNvSpPr/>
            <p:nvPr/>
          </p:nvSpPr>
          <p:spPr>
            <a:xfrm rot="5400000">
              <a:off x="2804611" y="493536"/>
              <a:ext cx="399418" cy="396240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327" y="0"/>
                  </a:lnTo>
                  <a:cubicBezTo>
                    <a:pt x="20135" y="0"/>
                    <a:pt x="21600" y="183"/>
                    <a:pt x="21600" y="409"/>
                  </a:cubicBezTo>
                  <a:lnTo>
                    <a:pt x="21600" y="21191"/>
                  </a:lnTo>
                  <a:cubicBezTo>
                    <a:pt x="21600" y="21417"/>
                    <a:pt x="20135" y="21600"/>
                    <a:pt x="18327" y="21600"/>
                  </a:cubicBezTo>
                  <a:lnTo>
                    <a:pt x="0" y="21600"/>
                  </a:lnTo>
                  <a:lnTo>
                    <a:pt x="0" y="0"/>
                  </a:lnTo>
                  <a:close/>
                </a:path>
              </a:pathLst>
            </a:custGeom>
            <a:solidFill>
              <a:schemeClr val="accent1">
                <a:lumMod val="50000"/>
                <a:alpha val="20395"/>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6" name="Shape 1754">
              <a:extLst>
                <a:ext uri="{FF2B5EF4-FFF2-40B4-BE49-F238E27FC236}">
                  <a16:creationId xmlns:a16="http://schemas.microsoft.com/office/drawing/2014/main" id="{E02EE648-5FC8-9180-92B5-6BFA63E12571}"/>
                </a:ext>
              </a:extLst>
            </p:cNvPr>
            <p:cNvSpPr/>
            <p:nvPr/>
          </p:nvSpPr>
          <p:spPr>
            <a:xfrm rot="5400000">
              <a:off x="2272701" y="1533796"/>
              <a:ext cx="798836" cy="3297999"/>
            </a:xfrm>
            <a:prstGeom prst="roundRect">
              <a:avLst>
                <a:gd name="adj" fmla="val 7577"/>
              </a:avLst>
            </a:prstGeom>
            <a:gradFill flip="none" rotWithShape="1">
              <a:gsLst>
                <a:gs pos="0">
                  <a:schemeClr val="accent1"/>
                </a:gs>
                <a:gs pos="100000">
                  <a:schemeClr val="accent2"/>
                </a:gs>
              </a:gsLst>
              <a:lin ang="3126569"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7" name="Shape 1755">
              <a:extLst>
                <a:ext uri="{FF2B5EF4-FFF2-40B4-BE49-F238E27FC236}">
                  <a16:creationId xmlns:a16="http://schemas.microsoft.com/office/drawing/2014/main" id="{BB6C106A-AA44-0D1E-6B71-2BDF1B380BD1}"/>
                </a:ext>
              </a:extLst>
            </p:cNvPr>
            <p:cNvSpPr/>
            <p:nvPr/>
          </p:nvSpPr>
          <p:spPr>
            <a:xfrm rot="5400000">
              <a:off x="2472409" y="1733505"/>
              <a:ext cx="399418" cy="32980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327" y="0"/>
                  </a:lnTo>
                  <a:cubicBezTo>
                    <a:pt x="20135" y="0"/>
                    <a:pt x="21600" y="183"/>
                    <a:pt x="21600" y="409"/>
                  </a:cubicBezTo>
                  <a:lnTo>
                    <a:pt x="21600" y="21191"/>
                  </a:lnTo>
                  <a:cubicBezTo>
                    <a:pt x="21600" y="21417"/>
                    <a:pt x="20135" y="21600"/>
                    <a:pt x="18327" y="21600"/>
                  </a:cubicBezTo>
                  <a:lnTo>
                    <a:pt x="0" y="21600"/>
                  </a:lnTo>
                  <a:lnTo>
                    <a:pt x="0" y="0"/>
                  </a:lnTo>
                  <a:close/>
                </a:path>
              </a:pathLst>
            </a:custGeom>
            <a:solidFill>
              <a:schemeClr val="accent1">
                <a:lumMod val="50000"/>
                <a:alpha val="20395"/>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9" name="Shape 1757">
              <a:extLst>
                <a:ext uri="{FF2B5EF4-FFF2-40B4-BE49-F238E27FC236}">
                  <a16:creationId xmlns:a16="http://schemas.microsoft.com/office/drawing/2014/main" id="{9E3929A7-81A5-CE54-74FA-519F687910E0}"/>
                </a:ext>
              </a:extLst>
            </p:cNvPr>
            <p:cNvSpPr/>
            <p:nvPr/>
          </p:nvSpPr>
          <p:spPr>
            <a:xfrm rot="5400000">
              <a:off x="1959933" y="2754330"/>
              <a:ext cx="798835" cy="2672464"/>
            </a:xfrm>
            <a:prstGeom prst="roundRect">
              <a:avLst>
                <a:gd name="adj" fmla="val 7577"/>
              </a:avLst>
            </a:prstGeom>
            <a:gradFill flip="none" rotWithShape="1">
              <a:gsLst>
                <a:gs pos="0">
                  <a:schemeClr val="accent1"/>
                </a:gs>
                <a:gs pos="100000">
                  <a:schemeClr val="accent2"/>
                </a:gs>
              </a:gsLst>
              <a:lin ang="3126569"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 name="Shape 1758">
              <a:extLst>
                <a:ext uri="{FF2B5EF4-FFF2-40B4-BE49-F238E27FC236}">
                  <a16:creationId xmlns:a16="http://schemas.microsoft.com/office/drawing/2014/main" id="{74C14BC1-F625-3C28-D892-20CF5CEF849D}"/>
                </a:ext>
              </a:extLst>
            </p:cNvPr>
            <p:cNvSpPr/>
            <p:nvPr/>
          </p:nvSpPr>
          <p:spPr>
            <a:xfrm rot="5400000">
              <a:off x="2159642" y="2954039"/>
              <a:ext cx="399418" cy="267246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327" y="0"/>
                  </a:lnTo>
                  <a:cubicBezTo>
                    <a:pt x="20135" y="0"/>
                    <a:pt x="21600" y="183"/>
                    <a:pt x="21600" y="409"/>
                  </a:cubicBezTo>
                  <a:lnTo>
                    <a:pt x="21600" y="21191"/>
                  </a:lnTo>
                  <a:cubicBezTo>
                    <a:pt x="21600" y="21417"/>
                    <a:pt x="20135" y="21600"/>
                    <a:pt x="18327" y="21600"/>
                  </a:cubicBezTo>
                  <a:lnTo>
                    <a:pt x="0" y="21600"/>
                  </a:lnTo>
                  <a:lnTo>
                    <a:pt x="0" y="0"/>
                  </a:lnTo>
                  <a:close/>
                </a:path>
              </a:pathLst>
            </a:custGeom>
            <a:solidFill>
              <a:schemeClr val="accent1">
                <a:lumMod val="50000"/>
                <a:alpha val="20395"/>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3" name="Shape 1760">
              <a:extLst>
                <a:ext uri="{FF2B5EF4-FFF2-40B4-BE49-F238E27FC236}">
                  <a16:creationId xmlns:a16="http://schemas.microsoft.com/office/drawing/2014/main" id="{56F34D6D-10D5-AE4B-3482-D6D54EF10D87}"/>
                </a:ext>
              </a:extLst>
            </p:cNvPr>
            <p:cNvSpPr/>
            <p:nvPr/>
          </p:nvSpPr>
          <p:spPr>
            <a:xfrm rot="5400000">
              <a:off x="1692349" y="3929680"/>
              <a:ext cx="798835" cy="2137297"/>
            </a:xfrm>
            <a:prstGeom prst="roundRect">
              <a:avLst>
                <a:gd name="adj" fmla="val 7577"/>
              </a:avLst>
            </a:prstGeom>
            <a:gradFill flip="none" rotWithShape="1">
              <a:gsLst>
                <a:gs pos="0">
                  <a:schemeClr val="accent1"/>
                </a:gs>
                <a:gs pos="100000">
                  <a:schemeClr val="accent2"/>
                </a:gs>
              </a:gsLst>
              <a:lin ang="3126569" scaled="0"/>
            </a:gra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5" name="Shape 1761">
              <a:extLst>
                <a:ext uri="{FF2B5EF4-FFF2-40B4-BE49-F238E27FC236}">
                  <a16:creationId xmlns:a16="http://schemas.microsoft.com/office/drawing/2014/main" id="{73070101-B238-B479-09B3-755BC2CBCB30}"/>
                </a:ext>
              </a:extLst>
            </p:cNvPr>
            <p:cNvSpPr/>
            <p:nvPr/>
          </p:nvSpPr>
          <p:spPr>
            <a:xfrm rot="5400000">
              <a:off x="1892057" y="4129389"/>
              <a:ext cx="399418" cy="213729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8327" y="0"/>
                  </a:lnTo>
                  <a:cubicBezTo>
                    <a:pt x="20135" y="0"/>
                    <a:pt x="21600" y="183"/>
                    <a:pt x="21600" y="409"/>
                  </a:cubicBezTo>
                  <a:lnTo>
                    <a:pt x="21600" y="21191"/>
                  </a:lnTo>
                  <a:cubicBezTo>
                    <a:pt x="21600" y="21417"/>
                    <a:pt x="20135" y="21600"/>
                    <a:pt x="18327" y="21600"/>
                  </a:cubicBezTo>
                  <a:lnTo>
                    <a:pt x="0" y="21600"/>
                  </a:lnTo>
                  <a:lnTo>
                    <a:pt x="0" y="0"/>
                  </a:lnTo>
                  <a:close/>
                </a:path>
              </a:pathLst>
            </a:custGeom>
            <a:solidFill>
              <a:schemeClr val="accent1">
                <a:lumMod val="50000"/>
                <a:alpha val="20395"/>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8" name="Shape 1764">
              <a:extLst>
                <a:ext uri="{FF2B5EF4-FFF2-40B4-BE49-F238E27FC236}">
                  <a16:creationId xmlns:a16="http://schemas.microsoft.com/office/drawing/2014/main" id="{E813E6F3-51E7-2CE0-FD57-0DE4515E936C}"/>
                </a:ext>
              </a:extLst>
            </p:cNvPr>
            <p:cNvSpPr/>
            <p:nvPr/>
          </p:nvSpPr>
          <p:spPr>
            <a:xfrm rot="5400000">
              <a:off x="923263" y="1975466"/>
              <a:ext cx="798837" cy="5991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19963"/>
                  </a:lnTo>
                  <a:cubicBezTo>
                    <a:pt x="21600" y="20867"/>
                    <a:pt x="21050" y="21600"/>
                    <a:pt x="20373" y="21600"/>
                  </a:cubicBezTo>
                  <a:lnTo>
                    <a:pt x="1227" y="21600"/>
                  </a:lnTo>
                  <a:cubicBezTo>
                    <a:pt x="550" y="21600"/>
                    <a:pt x="0" y="20867"/>
                    <a:pt x="0" y="19963"/>
                  </a:cubicBezTo>
                  <a:lnTo>
                    <a:pt x="0" y="1637"/>
                  </a:lnTo>
                  <a:close/>
                </a:path>
              </a:pathLst>
            </a:custGeom>
            <a:solidFill>
              <a:schemeClr val="bg1">
                <a:lumMod val="95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29" name="Shape 1765">
              <a:extLst>
                <a:ext uri="{FF2B5EF4-FFF2-40B4-BE49-F238E27FC236}">
                  <a16:creationId xmlns:a16="http://schemas.microsoft.com/office/drawing/2014/main" id="{AE51368D-D862-ABB7-9915-E54FA8EA9307}"/>
                </a:ext>
              </a:extLst>
            </p:cNvPr>
            <p:cNvSpPr/>
            <p:nvPr/>
          </p:nvSpPr>
          <p:spPr>
            <a:xfrm rot="5400000">
              <a:off x="1122972" y="2175175"/>
              <a:ext cx="399418" cy="5991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19950"/>
                  </a:lnTo>
                  <a:cubicBezTo>
                    <a:pt x="21600" y="20861"/>
                    <a:pt x="20492" y="21600"/>
                    <a:pt x="19125" y="21600"/>
                  </a:cubicBezTo>
                  <a:lnTo>
                    <a:pt x="0" y="21600"/>
                  </a:lnTo>
                  <a:lnTo>
                    <a:pt x="0" y="1650"/>
                  </a:lnTo>
                  <a:close/>
                </a:path>
              </a:pathLst>
            </a:custGeom>
            <a:solidFill>
              <a:schemeClr val="bg1">
                <a:lumMod val="85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1" name="Shape 1767">
              <a:extLst>
                <a:ext uri="{FF2B5EF4-FFF2-40B4-BE49-F238E27FC236}">
                  <a16:creationId xmlns:a16="http://schemas.microsoft.com/office/drawing/2014/main" id="{4FDFBE30-01EE-3707-7286-24228217D0B5}"/>
                </a:ext>
              </a:extLst>
            </p:cNvPr>
            <p:cNvSpPr/>
            <p:nvPr/>
          </p:nvSpPr>
          <p:spPr>
            <a:xfrm rot="5400000">
              <a:off x="923263" y="2883233"/>
              <a:ext cx="798836" cy="5991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19963"/>
                  </a:lnTo>
                  <a:cubicBezTo>
                    <a:pt x="21600" y="20867"/>
                    <a:pt x="21050" y="21600"/>
                    <a:pt x="20373" y="21600"/>
                  </a:cubicBezTo>
                  <a:lnTo>
                    <a:pt x="1227" y="21600"/>
                  </a:lnTo>
                  <a:cubicBezTo>
                    <a:pt x="550" y="21600"/>
                    <a:pt x="0" y="20867"/>
                    <a:pt x="0" y="19963"/>
                  </a:cubicBezTo>
                  <a:lnTo>
                    <a:pt x="0" y="1637"/>
                  </a:lnTo>
                  <a:close/>
                </a:path>
              </a:pathLst>
            </a:custGeom>
            <a:solidFill>
              <a:schemeClr val="bg1">
                <a:lumMod val="95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3" name="Shape 1768">
              <a:extLst>
                <a:ext uri="{FF2B5EF4-FFF2-40B4-BE49-F238E27FC236}">
                  <a16:creationId xmlns:a16="http://schemas.microsoft.com/office/drawing/2014/main" id="{AB9E5507-7640-6A35-21EF-E34987A1C841}"/>
                </a:ext>
              </a:extLst>
            </p:cNvPr>
            <p:cNvSpPr/>
            <p:nvPr/>
          </p:nvSpPr>
          <p:spPr>
            <a:xfrm rot="5400000">
              <a:off x="1122972" y="3082941"/>
              <a:ext cx="399418" cy="5991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19950"/>
                  </a:lnTo>
                  <a:cubicBezTo>
                    <a:pt x="21600" y="20861"/>
                    <a:pt x="20492" y="21600"/>
                    <a:pt x="19125" y="21600"/>
                  </a:cubicBezTo>
                  <a:lnTo>
                    <a:pt x="0" y="21600"/>
                  </a:lnTo>
                  <a:lnTo>
                    <a:pt x="0" y="1650"/>
                  </a:lnTo>
                  <a:close/>
                </a:path>
              </a:pathLst>
            </a:custGeom>
            <a:solidFill>
              <a:schemeClr val="bg1">
                <a:lumMod val="85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6" name="Shape 1770">
              <a:extLst>
                <a:ext uri="{FF2B5EF4-FFF2-40B4-BE49-F238E27FC236}">
                  <a16:creationId xmlns:a16="http://schemas.microsoft.com/office/drawing/2014/main" id="{65EDF9D0-888F-8C21-1259-2E141DD27FFF}"/>
                </a:ext>
              </a:extLst>
            </p:cNvPr>
            <p:cNvSpPr/>
            <p:nvPr/>
          </p:nvSpPr>
          <p:spPr>
            <a:xfrm rot="5400000">
              <a:off x="923263" y="3790999"/>
              <a:ext cx="798836" cy="5991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19963"/>
                  </a:lnTo>
                  <a:cubicBezTo>
                    <a:pt x="21600" y="20867"/>
                    <a:pt x="21050" y="21600"/>
                    <a:pt x="20373" y="21600"/>
                  </a:cubicBezTo>
                  <a:lnTo>
                    <a:pt x="1227" y="21600"/>
                  </a:lnTo>
                  <a:cubicBezTo>
                    <a:pt x="550" y="21600"/>
                    <a:pt x="0" y="20867"/>
                    <a:pt x="0" y="19963"/>
                  </a:cubicBezTo>
                  <a:lnTo>
                    <a:pt x="0" y="1637"/>
                  </a:lnTo>
                  <a:close/>
                </a:path>
              </a:pathLst>
            </a:custGeom>
            <a:solidFill>
              <a:schemeClr val="bg1">
                <a:lumMod val="95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7" name="Shape 1771">
              <a:extLst>
                <a:ext uri="{FF2B5EF4-FFF2-40B4-BE49-F238E27FC236}">
                  <a16:creationId xmlns:a16="http://schemas.microsoft.com/office/drawing/2014/main" id="{7EE78237-8BCB-FA28-1E2D-5987F1C1012E}"/>
                </a:ext>
              </a:extLst>
            </p:cNvPr>
            <p:cNvSpPr/>
            <p:nvPr/>
          </p:nvSpPr>
          <p:spPr>
            <a:xfrm rot="5400000">
              <a:off x="1122972" y="3990707"/>
              <a:ext cx="399418" cy="5991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19950"/>
                  </a:lnTo>
                  <a:cubicBezTo>
                    <a:pt x="21600" y="20861"/>
                    <a:pt x="20492" y="21600"/>
                    <a:pt x="19125" y="21600"/>
                  </a:cubicBezTo>
                  <a:lnTo>
                    <a:pt x="0" y="21600"/>
                  </a:lnTo>
                  <a:lnTo>
                    <a:pt x="0" y="1650"/>
                  </a:lnTo>
                  <a:close/>
                </a:path>
              </a:pathLst>
            </a:custGeom>
            <a:solidFill>
              <a:schemeClr val="bg1">
                <a:lumMod val="85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39" name="Shape 1773">
              <a:extLst>
                <a:ext uri="{FF2B5EF4-FFF2-40B4-BE49-F238E27FC236}">
                  <a16:creationId xmlns:a16="http://schemas.microsoft.com/office/drawing/2014/main" id="{C3105F9F-61E9-B65A-0AB7-593864A75EC4}"/>
                </a:ext>
              </a:extLst>
            </p:cNvPr>
            <p:cNvSpPr/>
            <p:nvPr/>
          </p:nvSpPr>
          <p:spPr>
            <a:xfrm rot="5400000">
              <a:off x="923263" y="4698767"/>
              <a:ext cx="798836" cy="5991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19963"/>
                  </a:lnTo>
                  <a:cubicBezTo>
                    <a:pt x="21600" y="20867"/>
                    <a:pt x="21050" y="21600"/>
                    <a:pt x="20373" y="21600"/>
                  </a:cubicBezTo>
                  <a:lnTo>
                    <a:pt x="1227" y="21600"/>
                  </a:lnTo>
                  <a:cubicBezTo>
                    <a:pt x="550" y="21600"/>
                    <a:pt x="0" y="20867"/>
                    <a:pt x="0" y="19963"/>
                  </a:cubicBezTo>
                  <a:lnTo>
                    <a:pt x="0" y="1637"/>
                  </a:lnTo>
                  <a:close/>
                </a:path>
              </a:pathLst>
            </a:custGeom>
            <a:solidFill>
              <a:schemeClr val="bg1">
                <a:lumMod val="95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40" name="Shape 1774">
              <a:extLst>
                <a:ext uri="{FF2B5EF4-FFF2-40B4-BE49-F238E27FC236}">
                  <a16:creationId xmlns:a16="http://schemas.microsoft.com/office/drawing/2014/main" id="{5C048182-BD87-FFBD-1443-59AC9BBC6C15}"/>
                </a:ext>
              </a:extLst>
            </p:cNvPr>
            <p:cNvSpPr/>
            <p:nvPr/>
          </p:nvSpPr>
          <p:spPr>
            <a:xfrm rot="5400000">
              <a:off x="1122972" y="4898475"/>
              <a:ext cx="399418" cy="5991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19950"/>
                  </a:lnTo>
                  <a:cubicBezTo>
                    <a:pt x="21600" y="20861"/>
                    <a:pt x="20492" y="21600"/>
                    <a:pt x="19125" y="21600"/>
                  </a:cubicBezTo>
                  <a:lnTo>
                    <a:pt x="0" y="21600"/>
                  </a:lnTo>
                  <a:lnTo>
                    <a:pt x="0" y="1650"/>
                  </a:lnTo>
                  <a:close/>
                </a:path>
              </a:pathLst>
            </a:custGeom>
            <a:solidFill>
              <a:schemeClr val="bg1">
                <a:lumMod val="85000"/>
              </a:schemeClr>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41" name="Shape 1780">
              <a:extLst>
                <a:ext uri="{FF2B5EF4-FFF2-40B4-BE49-F238E27FC236}">
                  <a16:creationId xmlns:a16="http://schemas.microsoft.com/office/drawing/2014/main" id="{128E2710-BC79-8B8C-1CCA-E27D3DFA206D}"/>
                </a:ext>
              </a:extLst>
            </p:cNvPr>
            <p:cNvSpPr/>
            <p:nvPr/>
          </p:nvSpPr>
          <p:spPr>
            <a:xfrm>
              <a:off x="1217541" y="2172287"/>
              <a:ext cx="210281" cy="205484"/>
            </a:xfrm>
            <a:custGeom>
              <a:avLst/>
              <a:gdLst/>
              <a:ahLst/>
              <a:cxnLst>
                <a:cxn ang="0">
                  <a:pos x="wd2" y="hd2"/>
                </a:cxn>
                <a:cxn ang="5400000">
                  <a:pos x="wd2" y="hd2"/>
                </a:cxn>
                <a:cxn ang="10800000">
                  <a:pos x="wd2" y="hd2"/>
                </a:cxn>
                <a:cxn ang="16200000">
                  <a:pos x="wd2" y="hd2"/>
                </a:cxn>
              </a:cxnLst>
              <a:rect l="0" t="0" r="r" b="b"/>
              <a:pathLst>
                <a:path w="21600" h="21319" extrusionOk="0">
                  <a:moveTo>
                    <a:pt x="7530" y="4197"/>
                  </a:moveTo>
                  <a:lnTo>
                    <a:pt x="6680" y="3701"/>
                  </a:lnTo>
                  <a:lnTo>
                    <a:pt x="6189" y="4560"/>
                  </a:lnTo>
                  <a:lnTo>
                    <a:pt x="7040" y="5056"/>
                  </a:lnTo>
                  <a:cubicBezTo>
                    <a:pt x="7040" y="5056"/>
                    <a:pt x="7530" y="4197"/>
                    <a:pt x="7530" y="4197"/>
                  </a:cubicBezTo>
                  <a:close/>
                  <a:moveTo>
                    <a:pt x="8512" y="2479"/>
                  </a:moveTo>
                  <a:lnTo>
                    <a:pt x="7662" y="1984"/>
                  </a:lnTo>
                  <a:lnTo>
                    <a:pt x="7171" y="2843"/>
                  </a:lnTo>
                  <a:lnTo>
                    <a:pt x="8021" y="3339"/>
                  </a:lnTo>
                  <a:cubicBezTo>
                    <a:pt x="8021" y="3339"/>
                    <a:pt x="8512" y="2479"/>
                    <a:pt x="8512" y="2479"/>
                  </a:cubicBezTo>
                  <a:close/>
                  <a:moveTo>
                    <a:pt x="20618" y="8428"/>
                  </a:moveTo>
                  <a:lnTo>
                    <a:pt x="982" y="8428"/>
                  </a:lnTo>
                  <a:lnTo>
                    <a:pt x="982" y="6445"/>
                  </a:lnTo>
                  <a:lnTo>
                    <a:pt x="20618" y="6445"/>
                  </a:lnTo>
                  <a:cubicBezTo>
                    <a:pt x="20618" y="6445"/>
                    <a:pt x="20618" y="8428"/>
                    <a:pt x="20618" y="8428"/>
                  </a:cubicBezTo>
                  <a:close/>
                  <a:moveTo>
                    <a:pt x="18655" y="20327"/>
                  </a:moveTo>
                  <a:lnTo>
                    <a:pt x="2945" y="20327"/>
                  </a:lnTo>
                  <a:lnTo>
                    <a:pt x="2945" y="9420"/>
                  </a:lnTo>
                  <a:lnTo>
                    <a:pt x="18655" y="9420"/>
                  </a:lnTo>
                  <a:cubicBezTo>
                    <a:pt x="18655" y="9420"/>
                    <a:pt x="18655" y="20327"/>
                    <a:pt x="18655" y="20327"/>
                  </a:cubicBezTo>
                  <a:close/>
                  <a:moveTo>
                    <a:pt x="6811" y="1488"/>
                  </a:moveTo>
                  <a:cubicBezTo>
                    <a:pt x="7083" y="1014"/>
                    <a:pt x="7683" y="851"/>
                    <a:pt x="8153" y="1125"/>
                  </a:cubicBezTo>
                  <a:lnTo>
                    <a:pt x="9854" y="2117"/>
                  </a:lnTo>
                  <a:lnTo>
                    <a:pt x="7946" y="5454"/>
                  </a:lnTo>
                  <a:lnTo>
                    <a:pt x="5759" y="5454"/>
                  </a:lnTo>
                  <a:lnTo>
                    <a:pt x="5698" y="5419"/>
                  </a:lnTo>
                  <a:lnTo>
                    <a:pt x="5678" y="5454"/>
                  </a:lnTo>
                  <a:lnTo>
                    <a:pt x="4545" y="5454"/>
                  </a:lnTo>
                  <a:cubicBezTo>
                    <a:pt x="4545" y="5454"/>
                    <a:pt x="6811" y="1488"/>
                    <a:pt x="6811" y="1488"/>
                  </a:cubicBezTo>
                  <a:close/>
                  <a:moveTo>
                    <a:pt x="15577" y="5454"/>
                  </a:moveTo>
                  <a:lnTo>
                    <a:pt x="9079" y="5454"/>
                  </a:lnTo>
                  <a:lnTo>
                    <a:pt x="10704" y="2612"/>
                  </a:lnTo>
                  <a:cubicBezTo>
                    <a:pt x="10704" y="2612"/>
                    <a:pt x="15577" y="5454"/>
                    <a:pt x="15577" y="5454"/>
                  </a:cubicBezTo>
                  <a:close/>
                  <a:moveTo>
                    <a:pt x="15930" y="2759"/>
                  </a:moveTo>
                  <a:cubicBezTo>
                    <a:pt x="16454" y="2617"/>
                    <a:pt x="16991" y="2931"/>
                    <a:pt x="17132" y="3460"/>
                  </a:cubicBezTo>
                  <a:lnTo>
                    <a:pt x="17661" y="5454"/>
                  </a:lnTo>
                  <a:lnTo>
                    <a:pt x="17540" y="5454"/>
                  </a:lnTo>
                  <a:lnTo>
                    <a:pt x="16279" y="4718"/>
                  </a:lnTo>
                  <a:lnTo>
                    <a:pt x="16438" y="4674"/>
                  </a:lnTo>
                  <a:lnTo>
                    <a:pt x="16184" y="3716"/>
                  </a:lnTo>
                  <a:lnTo>
                    <a:pt x="15236" y="3973"/>
                  </a:lnTo>
                  <a:lnTo>
                    <a:pt x="15279" y="4135"/>
                  </a:lnTo>
                  <a:lnTo>
                    <a:pt x="14076" y="3434"/>
                  </a:lnTo>
                  <a:lnTo>
                    <a:pt x="14033" y="3272"/>
                  </a:lnTo>
                  <a:cubicBezTo>
                    <a:pt x="14033" y="3272"/>
                    <a:pt x="15930" y="2759"/>
                    <a:pt x="15930" y="2759"/>
                  </a:cubicBezTo>
                  <a:close/>
                  <a:moveTo>
                    <a:pt x="20618" y="5454"/>
                  </a:moveTo>
                  <a:lnTo>
                    <a:pt x="18678" y="5454"/>
                  </a:lnTo>
                  <a:lnTo>
                    <a:pt x="18081" y="3203"/>
                  </a:lnTo>
                  <a:cubicBezTo>
                    <a:pt x="17800" y="2145"/>
                    <a:pt x="16724" y="1518"/>
                    <a:pt x="15676" y="1801"/>
                  </a:cubicBezTo>
                  <a:lnTo>
                    <a:pt x="12671" y="2615"/>
                  </a:lnTo>
                  <a:lnTo>
                    <a:pt x="8644" y="266"/>
                  </a:lnTo>
                  <a:cubicBezTo>
                    <a:pt x="7704" y="-281"/>
                    <a:pt x="6504" y="44"/>
                    <a:pt x="5961" y="992"/>
                  </a:cubicBezTo>
                  <a:lnTo>
                    <a:pt x="3410" y="5454"/>
                  </a:lnTo>
                  <a:lnTo>
                    <a:pt x="982" y="5454"/>
                  </a:lnTo>
                  <a:cubicBezTo>
                    <a:pt x="440" y="5454"/>
                    <a:pt x="0" y="5898"/>
                    <a:pt x="0" y="6445"/>
                  </a:cubicBezTo>
                  <a:lnTo>
                    <a:pt x="0" y="8428"/>
                  </a:lnTo>
                  <a:cubicBezTo>
                    <a:pt x="0" y="8977"/>
                    <a:pt x="440" y="9420"/>
                    <a:pt x="982" y="9420"/>
                  </a:cubicBezTo>
                  <a:lnTo>
                    <a:pt x="1964" y="9420"/>
                  </a:lnTo>
                  <a:lnTo>
                    <a:pt x="1964" y="20327"/>
                  </a:lnTo>
                  <a:cubicBezTo>
                    <a:pt x="1964" y="20875"/>
                    <a:pt x="2403" y="21319"/>
                    <a:pt x="2945" y="21319"/>
                  </a:cubicBezTo>
                  <a:lnTo>
                    <a:pt x="18655" y="21319"/>
                  </a:lnTo>
                  <a:cubicBezTo>
                    <a:pt x="19197" y="21319"/>
                    <a:pt x="19636" y="20875"/>
                    <a:pt x="19636" y="20327"/>
                  </a:cubicBezTo>
                  <a:lnTo>
                    <a:pt x="19636" y="9420"/>
                  </a:lnTo>
                  <a:lnTo>
                    <a:pt x="20618" y="9420"/>
                  </a:lnTo>
                  <a:cubicBezTo>
                    <a:pt x="21160" y="9420"/>
                    <a:pt x="21600" y="8977"/>
                    <a:pt x="21600" y="8428"/>
                  </a:cubicBezTo>
                  <a:lnTo>
                    <a:pt x="21600" y="6445"/>
                  </a:lnTo>
                  <a:cubicBezTo>
                    <a:pt x="21600" y="5898"/>
                    <a:pt x="21160" y="5454"/>
                    <a:pt x="20618" y="5454"/>
                  </a:cubicBezTo>
                  <a:moveTo>
                    <a:pt x="7855" y="12395"/>
                  </a:moveTo>
                  <a:lnTo>
                    <a:pt x="13745" y="12395"/>
                  </a:lnTo>
                  <a:lnTo>
                    <a:pt x="13745" y="13386"/>
                  </a:lnTo>
                  <a:lnTo>
                    <a:pt x="7855" y="13386"/>
                  </a:lnTo>
                  <a:cubicBezTo>
                    <a:pt x="7855" y="13386"/>
                    <a:pt x="7855" y="12395"/>
                    <a:pt x="7855" y="12395"/>
                  </a:cubicBezTo>
                  <a:close/>
                  <a:moveTo>
                    <a:pt x="7855" y="14378"/>
                  </a:moveTo>
                  <a:lnTo>
                    <a:pt x="13745" y="14378"/>
                  </a:lnTo>
                  <a:cubicBezTo>
                    <a:pt x="14288" y="14378"/>
                    <a:pt x="14727" y="13934"/>
                    <a:pt x="14727" y="13386"/>
                  </a:cubicBezTo>
                  <a:lnTo>
                    <a:pt x="14727" y="12395"/>
                  </a:lnTo>
                  <a:cubicBezTo>
                    <a:pt x="14727" y="11847"/>
                    <a:pt x="14288" y="11403"/>
                    <a:pt x="13745" y="11403"/>
                  </a:cubicBezTo>
                  <a:lnTo>
                    <a:pt x="7855" y="11403"/>
                  </a:lnTo>
                  <a:cubicBezTo>
                    <a:pt x="7312" y="11403"/>
                    <a:pt x="6873" y="11847"/>
                    <a:pt x="6873" y="12395"/>
                  </a:cubicBezTo>
                  <a:lnTo>
                    <a:pt x="6873" y="13386"/>
                  </a:lnTo>
                  <a:cubicBezTo>
                    <a:pt x="6873" y="13934"/>
                    <a:pt x="7312" y="14378"/>
                    <a:pt x="7855" y="14378"/>
                  </a:cubicBezTo>
                </a:path>
              </a:pathLst>
            </a:custGeom>
            <a:solidFill>
              <a:srgbClr val="53585F"/>
            </a:solidFill>
            <a:ln w="12700">
              <a:miter lim="400000"/>
            </a:ln>
          </p:spPr>
          <p:txBody>
            <a:bodyPr lIns="45719" rIns="45719" anchor="ct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sp>
          <p:nvSpPr>
            <p:cNvPr id="42" name="Shape 1781">
              <a:extLst>
                <a:ext uri="{FF2B5EF4-FFF2-40B4-BE49-F238E27FC236}">
                  <a16:creationId xmlns:a16="http://schemas.microsoft.com/office/drawing/2014/main" id="{C815483F-4A7A-9FE8-B66E-591CE5CEA5B7}"/>
                </a:ext>
              </a:extLst>
            </p:cNvPr>
            <p:cNvSpPr/>
            <p:nvPr/>
          </p:nvSpPr>
          <p:spPr>
            <a:xfrm>
              <a:off x="1217541" y="3077663"/>
              <a:ext cx="210281" cy="210265"/>
            </a:xfrm>
            <a:custGeom>
              <a:avLst/>
              <a:gdLst/>
              <a:ahLst/>
              <a:cxnLst>
                <a:cxn ang="0">
                  <a:pos x="wd2" y="hd2"/>
                </a:cxn>
                <a:cxn ang="5400000">
                  <a:pos x="wd2" y="hd2"/>
                </a:cxn>
                <a:cxn ang="10800000">
                  <a:pos x="wd2" y="hd2"/>
                </a:cxn>
                <a:cxn ang="16200000">
                  <a:pos x="wd2" y="hd2"/>
                </a:cxn>
              </a:cxnLst>
              <a:rect l="0" t="0" r="r" b="b"/>
              <a:pathLst>
                <a:path w="21600" h="21600" extrusionOk="0">
                  <a:moveTo>
                    <a:pt x="10800" y="14727"/>
                  </a:moveTo>
                  <a:cubicBezTo>
                    <a:pt x="8631" y="14727"/>
                    <a:pt x="6873" y="12969"/>
                    <a:pt x="6873" y="10800"/>
                  </a:cubicBezTo>
                  <a:cubicBezTo>
                    <a:pt x="6873" y="8631"/>
                    <a:pt x="8631" y="6873"/>
                    <a:pt x="10800" y="6873"/>
                  </a:cubicBezTo>
                  <a:cubicBezTo>
                    <a:pt x="12969" y="6873"/>
                    <a:pt x="14727" y="8631"/>
                    <a:pt x="14727" y="10800"/>
                  </a:cubicBezTo>
                  <a:cubicBezTo>
                    <a:pt x="14727" y="12969"/>
                    <a:pt x="12969" y="14727"/>
                    <a:pt x="10800" y="14727"/>
                  </a:cubicBezTo>
                  <a:moveTo>
                    <a:pt x="10800" y="5891"/>
                  </a:moveTo>
                  <a:cubicBezTo>
                    <a:pt x="8088" y="5891"/>
                    <a:pt x="5891" y="8089"/>
                    <a:pt x="5891" y="10800"/>
                  </a:cubicBezTo>
                  <a:cubicBezTo>
                    <a:pt x="5891" y="13512"/>
                    <a:pt x="8088" y="15709"/>
                    <a:pt x="10800" y="15709"/>
                  </a:cubicBezTo>
                  <a:cubicBezTo>
                    <a:pt x="13512" y="15709"/>
                    <a:pt x="15709" y="13512"/>
                    <a:pt x="15709" y="10800"/>
                  </a:cubicBezTo>
                  <a:cubicBezTo>
                    <a:pt x="15709" y="8089"/>
                    <a:pt x="13512" y="5891"/>
                    <a:pt x="10800" y="5891"/>
                  </a:cubicBezTo>
                  <a:moveTo>
                    <a:pt x="20618" y="12013"/>
                  </a:moveTo>
                  <a:cubicBezTo>
                    <a:pt x="20614" y="12014"/>
                    <a:pt x="20611" y="12016"/>
                    <a:pt x="20607" y="12016"/>
                  </a:cubicBezTo>
                  <a:lnTo>
                    <a:pt x="19602" y="12268"/>
                  </a:lnTo>
                  <a:cubicBezTo>
                    <a:pt x="19256" y="12354"/>
                    <a:pt x="18984" y="12622"/>
                    <a:pt x="18892" y="12966"/>
                  </a:cubicBezTo>
                  <a:cubicBezTo>
                    <a:pt x="18703" y="13672"/>
                    <a:pt x="18421" y="14351"/>
                    <a:pt x="18053" y="14986"/>
                  </a:cubicBezTo>
                  <a:cubicBezTo>
                    <a:pt x="17873" y="15295"/>
                    <a:pt x="17876" y="15677"/>
                    <a:pt x="18060" y="15984"/>
                  </a:cubicBezTo>
                  <a:lnTo>
                    <a:pt x="18601" y="16885"/>
                  </a:lnTo>
                  <a:lnTo>
                    <a:pt x="16886" y="18600"/>
                  </a:lnTo>
                  <a:cubicBezTo>
                    <a:pt x="16882" y="18599"/>
                    <a:pt x="16878" y="18597"/>
                    <a:pt x="16875" y="18595"/>
                  </a:cubicBezTo>
                  <a:lnTo>
                    <a:pt x="15978" y="18057"/>
                  </a:lnTo>
                  <a:cubicBezTo>
                    <a:pt x="15822" y="17964"/>
                    <a:pt x="15648" y="17917"/>
                    <a:pt x="15473" y="17917"/>
                  </a:cubicBezTo>
                  <a:cubicBezTo>
                    <a:pt x="15304" y="17917"/>
                    <a:pt x="15134" y="17961"/>
                    <a:pt x="14982" y="18049"/>
                  </a:cubicBezTo>
                  <a:cubicBezTo>
                    <a:pt x="14348" y="18415"/>
                    <a:pt x="13671" y="18696"/>
                    <a:pt x="12968" y="18884"/>
                  </a:cubicBezTo>
                  <a:cubicBezTo>
                    <a:pt x="12624" y="18976"/>
                    <a:pt x="12356" y="19248"/>
                    <a:pt x="12269" y="19594"/>
                  </a:cubicBezTo>
                  <a:lnTo>
                    <a:pt x="12016" y="20607"/>
                  </a:lnTo>
                  <a:cubicBezTo>
                    <a:pt x="12015" y="20611"/>
                    <a:pt x="12014" y="20614"/>
                    <a:pt x="12012" y="20619"/>
                  </a:cubicBezTo>
                  <a:lnTo>
                    <a:pt x="9587" y="20619"/>
                  </a:lnTo>
                  <a:lnTo>
                    <a:pt x="9331" y="19594"/>
                  </a:lnTo>
                  <a:cubicBezTo>
                    <a:pt x="9244" y="19248"/>
                    <a:pt x="8976" y="18976"/>
                    <a:pt x="8632" y="18884"/>
                  </a:cubicBezTo>
                  <a:cubicBezTo>
                    <a:pt x="7929" y="18696"/>
                    <a:pt x="7251" y="18415"/>
                    <a:pt x="6617" y="18049"/>
                  </a:cubicBezTo>
                  <a:cubicBezTo>
                    <a:pt x="6465" y="17961"/>
                    <a:pt x="6296" y="17917"/>
                    <a:pt x="6127" y="17917"/>
                  </a:cubicBezTo>
                  <a:cubicBezTo>
                    <a:pt x="5951" y="17917"/>
                    <a:pt x="5777" y="17964"/>
                    <a:pt x="5621" y="18057"/>
                  </a:cubicBezTo>
                  <a:lnTo>
                    <a:pt x="4725" y="18595"/>
                  </a:lnTo>
                  <a:cubicBezTo>
                    <a:pt x="4722" y="18597"/>
                    <a:pt x="4718" y="18599"/>
                    <a:pt x="4714" y="18600"/>
                  </a:cubicBezTo>
                  <a:lnTo>
                    <a:pt x="3000" y="16885"/>
                  </a:lnTo>
                  <a:lnTo>
                    <a:pt x="3540" y="15984"/>
                  </a:lnTo>
                  <a:cubicBezTo>
                    <a:pt x="3724" y="15677"/>
                    <a:pt x="3727" y="15295"/>
                    <a:pt x="3548" y="14986"/>
                  </a:cubicBezTo>
                  <a:cubicBezTo>
                    <a:pt x="3179" y="14351"/>
                    <a:pt x="2897" y="13672"/>
                    <a:pt x="2708" y="12966"/>
                  </a:cubicBezTo>
                  <a:cubicBezTo>
                    <a:pt x="2616" y="12622"/>
                    <a:pt x="2343" y="12354"/>
                    <a:pt x="1998" y="12268"/>
                  </a:cubicBezTo>
                  <a:lnTo>
                    <a:pt x="993" y="12016"/>
                  </a:lnTo>
                  <a:cubicBezTo>
                    <a:pt x="989" y="12016"/>
                    <a:pt x="986" y="12014"/>
                    <a:pt x="982" y="12013"/>
                  </a:cubicBezTo>
                  <a:lnTo>
                    <a:pt x="982" y="9587"/>
                  </a:lnTo>
                  <a:lnTo>
                    <a:pt x="1998" y="9333"/>
                  </a:lnTo>
                  <a:cubicBezTo>
                    <a:pt x="2343" y="9246"/>
                    <a:pt x="2616" y="8979"/>
                    <a:pt x="2708" y="8634"/>
                  </a:cubicBezTo>
                  <a:cubicBezTo>
                    <a:pt x="2897" y="7928"/>
                    <a:pt x="3179" y="7249"/>
                    <a:pt x="3548" y="6615"/>
                  </a:cubicBezTo>
                  <a:cubicBezTo>
                    <a:pt x="3727" y="6305"/>
                    <a:pt x="3724" y="5923"/>
                    <a:pt x="3540" y="5617"/>
                  </a:cubicBezTo>
                  <a:lnTo>
                    <a:pt x="3005" y="4725"/>
                  </a:lnTo>
                  <a:cubicBezTo>
                    <a:pt x="3004" y="4722"/>
                    <a:pt x="3002" y="4718"/>
                    <a:pt x="3000" y="4715"/>
                  </a:cubicBezTo>
                  <a:lnTo>
                    <a:pt x="4715" y="3000"/>
                  </a:lnTo>
                  <a:lnTo>
                    <a:pt x="5621" y="3544"/>
                  </a:lnTo>
                  <a:cubicBezTo>
                    <a:pt x="5777" y="3636"/>
                    <a:pt x="5951" y="3683"/>
                    <a:pt x="6127" y="3683"/>
                  </a:cubicBezTo>
                  <a:cubicBezTo>
                    <a:pt x="6296" y="3683"/>
                    <a:pt x="6465" y="3639"/>
                    <a:pt x="6618" y="3551"/>
                  </a:cubicBezTo>
                  <a:cubicBezTo>
                    <a:pt x="7251" y="3185"/>
                    <a:pt x="7929" y="2904"/>
                    <a:pt x="8632" y="2717"/>
                  </a:cubicBezTo>
                  <a:cubicBezTo>
                    <a:pt x="8976" y="2624"/>
                    <a:pt x="9244" y="2353"/>
                    <a:pt x="9331" y="2007"/>
                  </a:cubicBezTo>
                  <a:lnTo>
                    <a:pt x="9587" y="982"/>
                  </a:lnTo>
                  <a:lnTo>
                    <a:pt x="12012" y="982"/>
                  </a:lnTo>
                  <a:cubicBezTo>
                    <a:pt x="12014" y="986"/>
                    <a:pt x="12015" y="989"/>
                    <a:pt x="12016" y="993"/>
                  </a:cubicBezTo>
                  <a:lnTo>
                    <a:pt x="12269" y="2007"/>
                  </a:lnTo>
                  <a:cubicBezTo>
                    <a:pt x="12356" y="2353"/>
                    <a:pt x="12624" y="2624"/>
                    <a:pt x="12968" y="2717"/>
                  </a:cubicBezTo>
                  <a:cubicBezTo>
                    <a:pt x="13671" y="2904"/>
                    <a:pt x="14348" y="3185"/>
                    <a:pt x="14982" y="3551"/>
                  </a:cubicBezTo>
                  <a:cubicBezTo>
                    <a:pt x="15134" y="3639"/>
                    <a:pt x="15304" y="3683"/>
                    <a:pt x="15473" y="3683"/>
                  </a:cubicBezTo>
                  <a:cubicBezTo>
                    <a:pt x="15648" y="3683"/>
                    <a:pt x="15822" y="3636"/>
                    <a:pt x="15978" y="3544"/>
                  </a:cubicBezTo>
                  <a:lnTo>
                    <a:pt x="16884" y="3000"/>
                  </a:lnTo>
                  <a:lnTo>
                    <a:pt x="18600" y="4715"/>
                  </a:lnTo>
                  <a:cubicBezTo>
                    <a:pt x="18598" y="4718"/>
                    <a:pt x="18597" y="4722"/>
                    <a:pt x="18595" y="4726"/>
                  </a:cubicBezTo>
                  <a:lnTo>
                    <a:pt x="18060" y="5616"/>
                  </a:lnTo>
                  <a:cubicBezTo>
                    <a:pt x="17876" y="5923"/>
                    <a:pt x="17873" y="6305"/>
                    <a:pt x="18053" y="6615"/>
                  </a:cubicBezTo>
                  <a:cubicBezTo>
                    <a:pt x="18421" y="7249"/>
                    <a:pt x="18703" y="7928"/>
                    <a:pt x="18892" y="8634"/>
                  </a:cubicBezTo>
                  <a:cubicBezTo>
                    <a:pt x="18984" y="8979"/>
                    <a:pt x="19256" y="9246"/>
                    <a:pt x="19602" y="9333"/>
                  </a:cubicBezTo>
                  <a:lnTo>
                    <a:pt x="20618" y="9587"/>
                  </a:lnTo>
                  <a:cubicBezTo>
                    <a:pt x="20618" y="9587"/>
                    <a:pt x="20618" y="12013"/>
                    <a:pt x="20618" y="12013"/>
                  </a:cubicBezTo>
                  <a:close/>
                  <a:moveTo>
                    <a:pt x="20880" y="8641"/>
                  </a:moveTo>
                  <a:lnTo>
                    <a:pt x="19841" y="8380"/>
                  </a:lnTo>
                  <a:cubicBezTo>
                    <a:pt x="19626" y="7580"/>
                    <a:pt x="19308" y="6822"/>
                    <a:pt x="18902" y="6122"/>
                  </a:cubicBezTo>
                  <a:lnTo>
                    <a:pt x="19455" y="5200"/>
                  </a:lnTo>
                  <a:cubicBezTo>
                    <a:pt x="19625" y="4871"/>
                    <a:pt x="19736" y="4463"/>
                    <a:pt x="19455" y="4182"/>
                  </a:cubicBezTo>
                  <a:lnTo>
                    <a:pt x="17419" y="2145"/>
                  </a:lnTo>
                  <a:cubicBezTo>
                    <a:pt x="17292" y="2018"/>
                    <a:pt x="17136" y="1969"/>
                    <a:pt x="16975" y="1969"/>
                  </a:cubicBezTo>
                  <a:cubicBezTo>
                    <a:pt x="16778" y="1969"/>
                    <a:pt x="16572" y="2043"/>
                    <a:pt x="16400" y="2145"/>
                  </a:cubicBezTo>
                  <a:lnTo>
                    <a:pt x="15473" y="2702"/>
                  </a:lnTo>
                  <a:cubicBezTo>
                    <a:pt x="14775" y="2298"/>
                    <a:pt x="14020" y="1982"/>
                    <a:pt x="13222" y="1768"/>
                  </a:cubicBezTo>
                  <a:lnTo>
                    <a:pt x="12960" y="720"/>
                  </a:lnTo>
                  <a:cubicBezTo>
                    <a:pt x="12848" y="367"/>
                    <a:pt x="12638" y="0"/>
                    <a:pt x="12240" y="0"/>
                  </a:cubicBezTo>
                  <a:lnTo>
                    <a:pt x="9360" y="0"/>
                  </a:lnTo>
                  <a:cubicBezTo>
                    <a:pt x="8962" y="0"/>
                    <a:pt x="8730" y="367"/>
                    <a:pt x="8640" y="720"/>
                  </a:cubicBezTo>
                  <a:lnTo>
                    <a:pt x="8378" y="1768"/>
                  </a:lnTo>
                  <a:cubicBezTo>
                    <a:pt x="7580" y="1982"/>
                    <a:pt x="6825" y="2298"/>
                    <a:pt x="6127" y="2702"/>
                  </a:cubicBezTo>
                  <a:lnTo>
                    <a:pt x="5200" y="2145"/>
                  </a:lnTo>
                  <a:cubicBezTo>
                    <a:pt x="5028" y="2043"/>
                    <a:pt x="4822" y="1969"/>
                    <a:pt x="4625" y="1969"/>
                  </a:cubicBezTo>
                  <a:cubicBezTo>
                    <a:pt x="4464" y="1969"/>
                    <a:pt x="4308" y="2018"/>
                    <a:pt x="4181" y="2145"/>
                  </a:cubicBezTo>
                  <a:lnTo>
                    <a:pt x="2145" y="4182"/>
                  </a:lnTo>
                  <a:cubicBezTo>
                    <a:pt x="1864" y="4463"/>
                    <a:pt x="1975" y="4871"/>
                    <a:pt x="2145" y="5200"/>
                  </a:cubicBezTo>
                  <a:lnTo>
                    <a:pt x="2698" y="6122"/>
                  </a:lnTo>
                  <a:cubicBezTo>
                    <a:pt x="2292" y="6822"/>
                    <a:pt x="1973" y="7580"/>
                    <a:pt x="1759" y="8380"/>
                  </a:cubicBezTo>
                  <a:lnTo>
                    <a:pt x="720" y="8641"/>
                  </a:lnTo>
                  <a:cubicBezTo>
                    <a:pt x="367" y="8730"/>
                    <a:pt x="0" y="8963"/>
                    <a:pt x="0" y="9360"/>
                  </a:cubicBezTo>
                  <a:lnTo>
                    <a:pt x="0" y="12240"/>
                  </a:lnTo>
                  <a:cubicBezTo>
                    <a:pt x="0" y="12638"/>
                    <a:pt x="367" y="12848"/>
                    <a:pt x="720" y="12960"/>
                  </a:cubicBezTo>
                  <a:lnTo>
                    <a:pt x="1759" y="13220"/>
                  </a:lnTo>
                  <a:cubicBezTo>
                    <a:pt x="1973" y="14021"/>
                    <a:pt x="2292" y="14778"/>
                    <a:pt x="2698" y="15478"/>
                  </a:cubicBezTo>
                  <a:lnTo>
                    <a:pt x="2145" y="16400"/>
                  </a:lnTo>
                  <a:cubicBezTo>
                    <a:pt x="1959" y="16714"/>
                    <a:pt x="1864" y="17137"/>
                    <a:pt x="2145" y="17419"/>
                  </a:cubicBezTo>
                  <a:lnTo>
                    <a:pt x="4181" y="19455"/>
                  </a:lnTo>
                  <a:cubicBezTo>
                    <a:pt x="4305" y="19579"/>
                    <a:pt x="4454" y="19627"/>
                    <a:pt x="4610" y="19627"/>
                  </a:cubicBezTo>
                  <a:cubicBezTo>
                    <a:pt x="4807" y="19627"/>
                    <a:pt x="5016" y="19550"/>
                    <a:pt x="5200" y="19455"/>
                  </a:cubicBezTo>
                  <a:lnTo>
                    <a:pt x="6127" y="18899"/>
                  </a:lnTo>
                  <a:cubicBezTo>
                    <a:pt x="6825" y="19302"/>
                    <a:pt x="7580" y="19619"/>
                    <a:pt x="8378" y="19832"/>
                  </a:cubicBezTo>
                  <a:lnTo>
                    <a:pt x="8640" y="20880"/>
                  </a:lnTo>
                  <a:cubicBezTo>
                    <a:pt x="8730" y="21233"/>
                    <a:pt x="8962" y="21600"/>
                    <a:pt x="9360" y="21600"/>
                  </a:cubicBezTo>
                  <a:lnTo>
                    <a:pt x="12240" y="21600"/>
                  </a:lnTo>
                  <a:cubicBezTo>
                    <a:pt x="12638" y="21600"/>
                    <a:pt x="12848" y="21233"/>
                    <a:pt x="12960" y="20880"/>
                  </a:cubicBezTo>
                  <a:lnTo>
                    <a:pt x="13222" y="19832"/>
                  </a:lnTo>
                  <a:cubicBezTo>
                    <a:pt x="14020" y="19619"/>
                    <a:pt x="14775" y="19302"/>
                    <a:pt x="15473" y="18899"/>
                  </a:cubicBezTo>
                  <a:lnTo>
                    <a:pt x="16400" y="19455"/>
                  </a:lnTo>
                  <a:cubicBezTo>
                    <a:pt x="16584" y="19550"/>
                    <a:pt x="16793" y="19627"/>
                    <a:pt x="16990" y="19627"/>
                  </a:cubicBezTo>
                  <a:cubicBezTo>
                    <a:pt x="17146" y="19627"/>
                    <a:pt x="17294" y="19579"/>
                    <a:pt x="17419" y="19455"/>
                  </a:cubicBezTo>
                  <a:lnTo>
                    <a:pt x="19455" y="17419"/>
                  </a:lnTo>
                  <a:cubicBezTo>
                    <a:pt x="19736" y="17137"/>
                    <a:pt x="19641" y="16714"/>
                    <a:pt x="19455" y="16400"/>
                  </a:cubicBezTo>
                  <a:lnTo>
                    <a:pt x="18902" y="15478"/>
                  </a:lnTo>
                  <a:cubicBezTo>
                    <a:pt x="19308" y="14778"/>
                    <a:pt x="19626" y="14021"/>
                    <a:pt x="19841" y="13220"/>
                  </a:cubicBezTo>
                  <a:lnTo>
                    <a:pt x="20880" y="12960"/>
                  </a:lnTo>
                  <a:cubicBezTo>
                    <a:pt x="21233" y="12848"/>
                    <a:pt x="21600" y="12638"/>
                    <a:pt x="21600" y="12240"/>
                  </a:cubicBezTo>
                  <a:lnTo>
                    <a:pt x="21600" y="9360"/>
                  </a:lnTo>
                  <a:cubicBezTo>
                    <a:pt x="21600" y="8963"/>
                    <a:pt x="21233" y="8730"/>
                    <a:pt x="20880" y="8641"/>
                  </a:cubicBezTo>
                </a:path>
              </a:pathLst>
            </a:custGeom>
            <a:solidFill>
              <a:srgbClr val="53585F"/>
            </a:solidFill>
            <a:ln w="12700">
              <a:miter lim="400000"/>
            </a:ln>
          </p:spPr>
          <p:txBody>
            <a:bodyPr lIns="45719" rIns="45719" anchor="ct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sp>
          <p:nvSpPr>
            <p:cNvPr id="43" name="Shape 1782">
              <a:extLst>
                <a:ext uri="{FF2B5EF4-FFF2-40B4-BE49-F238E27FC236}">
                  <a16:creationId xmlns:a16="http://schemas.microsoft.com/office/drawing/2014/main" id="{507CDB75-CE70-D720-39D3-103F697AA06F}"/>
                </a:ext>
              </a:extLst>
            </p:cNvPr>
            <p:cNvSpPr/>
            <p:nvPr/>
          </p:nvSpPr>
          <p:spPr>
            <a:xfrm>
              <a:off x="1217541" y="4004545"/>
              <a:ext cx="210281" cy="172035"/>
            </a:xfrm>
            <a:custGeom>
              <a:avLst/>
              <a:gdLst/>
              <a:ahLst/>
              <a:cxnLst>
                <a:cxn ang="0">
                  <a:pos x="wd2" y="hd2"/>
                </a:cxn>
                <a:cxn ang="5400000">
                  <a:pos x="wd2" y="hd2"/>
                </a:cxn>
                <a:cxn ang="10800000">
                  <a:pos x="wd2" y="hd2"/>
                </a:cxn>
                <a:cxn ang="16200000">
                  <a:pos x="wd2" y="hd2"/>
                </a:cxn>
              </a:cxnLst>
              <a:rect l="0" t="0" r="r" b="b"/>
              <a:pathLst>
                <a:path w="21600" h="21600" extrusionOk="0">
                  <a:moveTo>
                    <a:pt x="5400" y="6001"/>
                  </a:moveTo>
                  <a:lnTo>
                    <a:pt x="8345" y="6001"/>
                  </a:lnTo>
                  <a:cubicBezTo>
                    <a:pt x="8617" y="6001"/>
                    <a:pt x="8836" y="5732"/>
                    <a:pt x="8836" y="5400"/>
                  </a:cubicBezTo>
                  <a:cubicBezTo>
                    <a:pt x="8836" y="5069"/>
                    <a:pt x="8617" y="4800"/>
                    <a:pt x="8345" y="4800"/>
                  </a:cubicBezTo>
                  <a:lnTo>
                    <a:pt x="5400" y="4800"/>
                  </a:lnTo>
                  <a:cubicBezTo>
                    <a:pt x="5129" y="4800"/>
                    <a:pt x="4909" y="5069"/>
                    <a:pt x="4909" y="5400"/>
                  </a:cubicBezTo>
                  <a:cubicBezTo>
                    <a:pt x="4909" y="5732"/>
                    <a:pt x="5129" y="6001"/>
                    <a:pt x="5400" y="6001"/>
                  </a:cubicBezTo>
                  <a:moveTo>
                    <a:pt x="20618" y="20400"/>
                  </a:moveTo>
                  <a:lnTo>
                    <a:pt x="18655" y="20400"/>
                  </a:lnTo>
                  <a:lnTo>
                    <a:pt x="18655" y="18000"/>
                  </a:lnTo>
                  <a:cubicBezTo>
                    <a:pt x="18926" y="18000"/>
                    <a:pt x="19145" y="17732"/>
                    <a:pt x="19145" y="17400"/>
                  </a:cubicBezTo>
                  <a:cubicBezTo>
                    <a:pt x="19145" y="17069"/>
                    <a:pt x="18926" y="16801"/>
                    <a:pt x="18655" y="16801"/>
                  </a:cubicBezTo>
                  <a:lnTo>
                    <a:pt x="18655" y="3601"/>
                  </a:lnTo>
                  <a:lnTo>
                    <a:pt x="20618" y="3601"/>
                  </a:lnTo>
                  <a:cubicBezTo>
                    <a:pt x="20618" y="3601"/>
                    <a:pt x="20618" y="20400"/>
                    <a:pt x="20618" y="20400"/>
                  </a:cubicBezTo>
                  <a:close/>
                  <a:moveTo>
                    <a:pt x="17673" y="16801"/>
                  </a:moveTo>
                  <a:cubicBezTo>
                    <a:pt x="17401" y="16801"/>
                    <a:pt x="17182" y="17069"/>
                    <a:pt x="17182" y="17400"/>
                  </a:cubicBezTo>
                  <a:cubicBezTo>
                    <a:pt x="17182" y="17732"/>
                    <a:pt x="17401" y="18000"/>
                    <a:pt x="17673" y="18000"/>
                  </a:cubicBezTo>
                  <a:lnTo>
                    <a:pt x="17673" y="20400"/>
                  </a:lnTo>
                  <a:lnTo>
                    <a:pt x="3927" y="20400"/>
                  </a:lnTo>
                  <a:lnTo>
                    <a:pt x="3927" y="18000"/>
                  </a:lnTo>
                  <a:cubicBezTo>
                    <a:pt x="4199" y="18000"/>
                    <a:pt x="4418" y="17732"/>
                    <a:pt x="4418" y="17400"/>
                  </a:cubicBezTo>
                  <a:cubicBezTo>
                    <a:pt x="4418" y="17069"/>
                    <a:pt x="4199" y="16801"/>
                    <a:pt x="3927" y="16801"/>
                  </a:cubicBezTo>
                  <a:lnTo>
                    <a:pt x="3927" y="3601"/>
                  </a:lnTo>
                  <a:lnTo>
                    <a:pt x="17673" y="3601"/>
                  </a:lnTo>
                  <a:cubicBezTo>
                    <a:pt x="17673" y="3601"/>
                    <a:pt x="17673" y="16801"/>
                    <a:pt x="17673" y="16801"/>
                  </a:cubicBezTo>
                  <a:close/>
                  <a:moveTo>
                    <a:pt x="2945" y="16801"/>
                  </a:moveTo>
                  <a:cubicBezTo>
                    <a:pt x="2674" y="16801"/>
                    <a:pt x="2455" y="17069"/>
                    <a:pt x="2455" y="17400"/>
                  </a:cubicBezTo>
                  <a:cubicBezTo>
                    <a:pt x="2455" y="17732"/>
                    <a:pt x="2674" y="18000"/>
                    <a:pt x="2945" y="18000"/>
                  </a:cubicBezTo>
                  <a:lnTo>
                    <a:pt x="2945" y="20400"/>
                  </a:lnTo>
                  <a:lnTo>
                    <a:pt x="982" y="20400"/>
                  </a:lnTo>
                  <a:lnTo>
                    <a:pt x="982" y="3601"/>
                  </a:lnTo>
                  <a:lnTo>
                    <a:pt x="2945" y="3601"/>
                  </a:lnTo>
                  <a:cubicBezTo>
                    <a:pt x="2945" y="3601"/>
                    <a:pt x="2945" y="16801"/>
                    <a:pt x="2945" y="16801"/>
                  </a:cubicBezTo>
                  <a:close/>
                  <a:moveTo>
                    <a:pt x="8836" y="1200"/>
                  </a:moveTo>
                  <a:lnTo>
                    <a:pt x="12764" y="1200"/>
                  </a:lnTo>
                  <a:cubicBezTo>
                    <a:pt x="13305" y="1200"/>
                    <a:pt x="13745" y="1738"/>
                    <a:pt x="13745" y="2400"/>
                  </a:cubicBezTo>
                  <a:lnTo>
                    <a:pt x="7855" y="2400"/>
                  </a:lnTo>
                  <a:cubicBezTo>
                    <a:pt x="7855" y="1738"/>
                    <a:pt x="8295" y="1200"/>
                    <a:pt x="8836" y="1200"/>
                  </a:cubicBezTo>
                  <a:moveTo>
                    <a:pt x="20618" y="2400"/>
                  </a:moveTo>
                  <a:lnTo>
                    <a:pt x="14727" y="2400"/>
                  </a:lnTo>
                  <a:cubicBezTo>
                    <a:pt x="14727" y="1075"/>
                    <a:pt x="13848" y="0"/>
                    <a:pt x="12764" y="0"/>
                  </a:cubicBezTo>
                  <a:lnTo>
                    <a:pt x="8836" y="0"/>
                  </a:lnTo>
                  <a:cubicBezTo>
                    <a:pt x="7752" y="0"/>
                    <a:pt x="6873" y="1075"/>
                    <a:pt x="6873" y="2400"/>
                  </a:cubicBezTo>
                  <a:lnTo>
                    <a:pt x="982" y="2400"/>
                  </a:lnTo>
                  <a:cubicBezTo>
                    <a:pt x="439" y="2400"/>
                    <a:pt x="0" y="2938"/>
                    <a:pt x="0" y="3601"/>
                  </a:cubicBezTo>
                  <a:lnTo>
                    <a:pt x="0" y="20400"/>
                  </a:lnTo>
                  <a:cubicBezTo>
                    <a:pt x="0" y="21063"/>
                    <a:pt x="439" y="21600"/>
                    <a:pt x="982" y="21600"/>
                  </a:cubicBezTo>
                  <a:lnTo>
                    <a:pt x="20618" y="21600"/>
                  </a:lnTo>
                  <a:cubicBezTo>
                    <a:pt x="21160" y="21600"/>
                    <a:pt x="21600" y="21063"/>
                    <a:pt x="21600" y="20400"/>
                  </a:cubicBezTo>
                  <a:lnTo>
                    <a:pt x="21600" y="3601"/>
                  </a:lnTo>
                  <a:cubicBezTo>
                    <a:pt x="21600" y="2938"/>
                    <a:pt x="21160" y="2400"/>
                    <a:pt x="20618" y="2400"/>
                  </a:cubicBezTo>
                  <a:moveTo>
                    <a:pt x="5400" y="8400"/>
                  </a:moveTo>
                  <a:lnTo>
                    <a:pt x="6382" y="8400"/>
                  </a:lnTo>
                  <a:cubicBezTo>
                    <a:pt x="6653" y="8400"/>
                    <a:pt x="6873" y="8132"/>
                    <a:pt x="6873" y="7800"/>
                  </a:cubicBezTo>
                  <a:cubicBezTo>
                    <a:pt x="6873" y="7469"/>
                    <a:pt x="6653" y="7200"/>
                    <a:pt x="6382" y="7200"/>
                  </a:cubicBezTo>
                  <a:lnTo>
                    <a:pt x="5400" y="7200"/>
                  </a:lnTo>
                  <a:cubicBezTo>
                    <a:pt x="5129" y="7200"/>
                    <a:pt x="4909" y="7469"/>
                    <a:pt x="4909" y="7800"/>
                  </a:cubicBezTo>
                  <a:cubicBezTo>
                    <a:pt x="4909" y="8132"/>
                    <a:pt x="5129" y="8400"/>
                    <a:pt x="5400" y="8400"/>
                  </a:cubicBezTo>
                </a:path>
              </a:pathLst>
            </a:custGeom>
            <a:solidFill>
              <a:srgbClr val="53585F"/>
            </a:solidFill>
            <a:ln w="12700">
              <a:miter lim="400000"/>
            </a:ln>
          </p:spPr>
          <p:txBody>
            <a:bodyPr lIns="45719" rIns="45719" anchor="ct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sp>
          <p:nvSpPr>
            <p:cNvPr id="44" name="Shape 1783">
              <a:extLst>
                <a:ext uri="{FF2B5EF4-FFF2-40B4-BE49-F238E27FC236}">
                  <a16:creationId xmlns:a16="http://schemas.microsoft.com/office/drawing/2014/main" id="{1632A3E5-B4E2-5E9B-1F42-21AA2C77C7CC}"/>
                </a:ext>
              </a:extLst>
            </p:cNvPr>
            <p:cNvSpPr/>
            <p:nvPr/>
          </p:nvSpPr>
          <p:spPr>
            <a:xfrm>
              <a:off x="1217541" y="4912302"/>
              <a:ext cx="210281" cy="172055"/>
            </a:xfrm>
            <a:custGeom>
              <a:avLst/>
              <a:gdLst/>
              <a:ahLst/>
              <a:cxnLst>
                <a:cxn ang="0">
                  <a:pos x="wd2" y="hd2"/>
                </a:cxn>
                <a:cxn ang="5400000">
                  <a:pos x="wd2" y="hd2"/>
                </a:cxn>
                <a:cxn ang="10800000">
                  <a:pos x="wd2" y="hd2"/>
                </a:cxn>
                <a:cxn ang="16200000">
                  <a:pos x="wd2" y="hd2"/>
                </a:cxn>
              </a:cxnLst>
              <a:rect l="0" t="0" r="r" b="b"/>
              <a:pathLst>
                <a:path w="21600" h="21600" extrusionOk="0">
                  <a:moveTo>
                    <a:pt x="4457" y="20400"/>
                  </a:moveTo>
                  <a:cubicBezTo>
                    <a:pt x="4686" y="18711"/>
                    <a:pt x="5897" y="18036"/>
                    <a:pt x="7134" y="17493"/>
                  </a:cubicBezTo>
                  <a:lnTo>
                    <a:pt x="7173" y="17477"/>
                  </a:lnTo>
                  <a:cubicBezTo>
                    <a:pt x="8055" y="17190"/>
                    <a:pt x="9626" y="16039"/>
                    <a:pt x="9626" y="13569"/>
                  </a:cubicBezTo>
                  <a:cubicBezTo>
                    <a:pt x="9626" y="11474"/>
                    <a:pt x="8932" y="10452"/>
                    <a:pt x="8558" y="9902"/>
                  </a:cubicBezTo>
                  <a:cubicBezTo>
                    <a:pt x="8484" y="9791"/>
                    <a:pt x="8394" y="9649"/>
                    <a:pt x="8414" y="9680"/>
                  </a:cubicBezTo>
                  <a:cubicBezTo>
                    <a:pt x="8384" y="9599"/>
                    <a:pt x="8237" y="9129"/>
                    <a:pt x="8449" y="8035"/>
                  </a:cubicBezTo>
                  <a:cubicBezTo>
                    <a:pt x="8549" y="7522"/>
                    <a:pt x="8380" y="7241"/>
                    <a:pt x="8380" y="7241"/>
                  </a:cubicBezTo>
                  <a:cubicBezTo>
                    <a:pt x="8112" y="6505"/>
                    <a:pt x="7614" y="5133"/>
                    <a:pt x="7988" y="4025"/>
                  </a:cubicBezTo>
                  <a:cubicBezTo>
                    <a:pt x="8490" y="2492"/>
                    <a:pt x="8935" y="2190"/>
                    <a:pt x="9741" y="1747"/>
                  </a:cubicBezTo>
                  <a:cubicBezTo>
                    <a:pt x="9788" y="1721"/>
                    <a:pt x="9834" y="1691"/>
                    <a:pt x="9877" y="1657"/>
                  </a:cubicBezTo>
                  <a:cubicBezTo>
                    <a:pt x="10029" y="1535"/>
                    <a:pt x="10674" y="1200"/>
                    <a:pt x="11403" y="1200"/>
                  </a:cubicBezTo>
                  <a:cubicBezTo>
                    <a:pt x="11768" y="1200"/>
                    <a:pt x="12075" y="1285"/>
                    <a:pt x="12318" y="1454"/>
                  </a:cubicBezTo>
                  <a:cubicBezTo>
                    <a:pt x="12610" y="1655"/>
                    <a:pt x="12890" y="2039"/>
                    <a:pt x="13313" y="3271"/>
                  </a:cubicBezTo>
                  <a:cubicBezTo>
                    <a:pt x="14101" y="5469"/>
                    <a:pt x="13602" y="6698"/>
                    <a:pt x="13350" y="7124"/>
                  </a:cubicBezTo>
                  <a:cubicBezTo>
                    <a:pt x="13183" y="7407"/>
                    <a:pt x="13126" y="7764"/>
                    <a:pt x="13191" y="8102"/>
                  </a:cubicBezTo>
                  <a:cubicBezTo>
                    <a:pt x="13386" y="9109"/>
                    <a:pt x="13260" y="9534"/>
                    <a:pt x="13227" y="9619"/>
                  </a:cubicBezTo>
                  <a:cubicBezTo>
                    <a:pt x="13219" y="9631"/>
                    <a:pt x="13101" y="9814"/>
                    <a:pt x="13041" y="9902"/>
                  </a:cubicBezTo>
                  <a:cubicBezTo>
                    <a:pt x="12668" y="10452"/>
                    <a:pt x="11973" y="11474"/>
                    <a:pt x="11973" y="13569"/>
                  </a:cubicBezTo>
                  <a:cubicBezTo>
                    <a:pt x="11973" y="16039"/>
                    <a:pt x="13545" y="17190"/>
                    <a:pt x="14427" y="17477"/>
                  </a:cubicBezTo>
                  <a:lnTo>
                    <a:pt x="14466" y="17493"/>
                  </a:lnTo>
                  <a:cubicBezTo>
                    <a:pt x="15703" y="18036"/>
                    <a:pt x="16914" y="18711"/>
                    <a:pt x="17143" y="20400"/>
                  </a:cubicBezTo>
                  <a:cubicBezTo>
                    <a:pt x="17143" y="20400"/>
                    <a:pt x="4457" y="20400"/>
                    <a:pt x="4457" y="20400"/>
                  </a:cubicBezTo>
                  <a:close/>
                  <a:moveTo>
                    <a:pt x="14715" y="16328"/>
                  </a:moveTo>
                  <a:cubicBezTo>
                    <a:pt x="14715" y="16328"/>
                    <a:pt x="12955" y="15815"/>
                    <a:pt x="12955" y="13569"/>
                  </a:cubicBezTo>
                  <a:cubicBezTo>
                    <a:pt x="12955" y="11596"/>
                    <a:pt x="13678" y="10901"/>
                    <a:pt x="13957" y="10421"/>
                  </a:cubicBezTo>
                  <a:cubicBezTo>
                    <a:pt x="13957" y="10421"/>
                    <a:pt x="14531" y="9807"/>
                    <a:pt x="14146" y="7826"/>
                  </a:cubicBezTo>
                  <a:cubicBezTo>
                    <a:pt x="14787" y="6740"/>
                    <a:pt x="14995" y="4972"/>
                    <a:pt x="14211" y="2789"/>
                  </a:cubicBezTo>
                  <a:cubicBezTo>
                    <a:pt x="13774" y="1514"/>
                    <a:pt x="13389" y="815"/>
                    <a:pt x="12801" y="409"/>
                  </a:cubicBezTo>
                  <a:cubicBezTo>
                    <a:pt x="12370" y="110"/>
                    <a:pt x="11880" y="0"/>
                    <a:pt x="11403" y="0"/>
                  </a:cubicBezTo>
                  <a:cubicBezTo>
                    <a:pt x="10516" y="0"/>
                    <a:pt x="9675" y="384"/>
                    <a:pt x="9339" y="653"/>
                  </a:cubicBezTo>
                  <a:cubicBezTo>
                    <a:pt x="8357" y="1192"/>
                    <a:pt x="7697" y="1688"/>
                    <a:pt x="7077" y="3579"/>
                  </a:cubicBezTo>
                  <a:cubicBezTo>
                    <a:pt x="6540" y="5168"/>
                    <a:pt x="7179" y="6892"/>
                    <a:pt x="7494" y="7758"/>
                  </a:cubicBezTo>
                  <a:cubicBezTo>
                    <a:pt x="7110" y="9740"/>
                    <a:pt x="7642" y="10421"/>
                    <a:pt x="7642" y="10421"/>
                  </a:cubicBezTo>
                  <a:cubicBezTo>
                    <a:pt x="7922" y="10901"/>
                    <a:pt x="8644" y="11596"/>
                    <a:pt x="8644" y="13569"/>
                  </a:cubicBezTo>
                  <a:cubicBezTo>
                    <a:pt x="8644" y="15815"/>
                    <a:pt x="6885" y="16328"/>
                    <a:pt x="6885" y="16328"/>
                  </a:cubicBezTo>
                  <a:cubicBezTo>
                    <a:pt x="5768" y="16819"/>
                    <a:pt x="3436" y="17760"/>
                    <a:pt x="3436" y="21000"/>
                  </a:cubicBezTo>
                  <a:cubicBezTo>
                    <a:pt x="3436" y="21000"/>
                    <a:pt x="3436" y="21600"/>
                    <a:pt x="3927" y="21600"/>
                  </a:cubicBezTo>
                  <a:lnTo>
                    <a:pt x="17673" y="21600"/>
                  </a:lnTo>
                  <a:cubicBezTo>
                    <a:pt x="18164" y="21600"/>
                    <a:pt x="18164" y="21000"/>
                    <a:pt x="18164" y="21000"/>
                  </a:cubicBezTo>
                  <a:cubicBezTo>
                    <a:pt x="18164" y="17760"/>
                    <a:pt x="15832" y="16819"/>
                    <a:pt x="14715" y="16328"/>
                  </a:cubicBezTo>
                  <a:moveTo>
                    <a:pt x="19516" y="15006"/>
                  </a:moveTo>
                  <a:cubicBezTo>
                    <a:pt x="19516" y="15006"/>
                    <a:pt x="18416" y="14701"/>
                    <a:pt x="18416" y="12954"/>
                  </a:cubicBezTo>
                  <a:cubicBezTo>
                    <a:pt x="18416" y="11419"/>
                    <a:pt x="18794" y="10879"/>
                    <a:pt x="19017" y="10506"/>
                  </a:cubicBezTo>
                  <a:cubicBezTo>
                    <a:pt x="19017" y="10506"/>
                    <a:pt x="19443" y="9975"/>
                    <a:pt x="19136" y="8435"/>
                  </a:cubicBezTo>
                  <a:cubicBezTo>
                    <a:pt x="19388" y="7760"/>
                    <a:pt x="19900" y="6419"/>
                    <a:pt x="19470" y="5184"/>
                  </a:cubicBezTo>
                  <a:cubicBezTo>
                    <a:pt x="18974" y="3714"/>
                    <a:pt x="18645" y="3327"/>
                    <a:pt x="17860" y="2908"/>
                  </a:cubicBezTo>
                  <a:cubicBezTo>
                    <a:pt x="17591" y="2699"/>
                    <a:pt x="16918" y="2400"/>
                    <a:pt x="16208" y="2400"/>
                  </a:cubicBezTo>
                  <a:cubicBezTo>
                    <a:pt x="15873" y="2400"/>
                    <a:pt x="15531" y="2473"/>
                    <a:pt x="15218" y="2647"/>
                  </a:cubicBezTo>
                  <a:cubicBezTo>
                    <a:pt x="15343" y="3035"/>
                    <a:pt x="15449" y="3420"/>
                    <a:pt x="15525" y="3799"/>
                  </a:cubicBezTo>
                  <a:cubicBezTo>
                    <a:pt x="15537" y="3790"/>
                    <a:pt x="15550" y="3779"/>
                    <a:pt x="15563" y="3770"/>
                  </a:cubicBezTo>
                  <a:cubicBezTo>
                    <a:pt x="15730" y="3657"/>
                    <a:pt x="15948" y="3600"/>
                    <a:pt x="16208" y="3600"/>
                  </a:cubicBezTo>
                  <a:cubicBezTo>
                    <a:pt x="16716" y="3600"/>
                    <a:pt x="17211" y="3825"/>
                    <a:pt x="17332" y="3919"/>
                  </a:cubicBezTo>
                  <a:cubicBezTo>
                    <a:pt x="17375" y="3953"/>
                    <a:pt x="17421" y="3983"/>
                    <a:pt x="17467" y="4008"/>
                  </a:cubicBezTo>
                  <a:cubicBezTo>
                    <a:pt x="17950" y="4265"/>
                    <a:pt x="18131" y="4362"/>
                    <a:pt x="18562" y="5641"/>
                  </a:cubicBezTo>
                  <a:cubicBezTo>
                    <a:pt x="18822" y="6387"/>
                    <a:pt x="18452" y="7378"/>
                    <a:pt x="18253" y="7911"/>
                  </a:cubicBezTo>
                  <a:cubicBezTo>
                    <a:pt x="18161" y="8156"/>
                    <a:pt x="18130" y="8457"/>
                    <a:pt x="18182" y="8718"/>
                  </a:cubicBezTo>
                  <a:cubicBezTo>
                    <a:pt x="18316" y="9392"/>
                    <a:pt x="18254" y="9706"/>
                    <a:pt x="18232" y="9784"/>
                  </a:cubicBezTo>
                  <a:cubicBezTo>
                    <a:pt x="18230" y="9788"/>
                    <a:pt x="18227" y="9793"/>
                    <a:pt x="18224" y="9798"/>
                  </a:cubicBezTo>
                  <a:lnTo>
                    <a:pt x="18191" y="9853"/>
                  </a:lnTo>
                  <a:cubicBezTo>
                    <a:pt x="17926" y="10290"/>
                    <a:pt x="17434" y="11106"/>
                    <a:pt x="17434" y="12954"/>
                  </a:cubicBezTo>
                  <a:cubicBezTo>
                    <a:pt x="17434" y="15019"/>
                    <a:pt x="18570" y="15933"/>
                    <a:pt x="19229" y="16155"/>
                  </a:cubicBezTo>
                  <a:cubicBezTo>
                    <a:pt x="19856" y="16429"/>
                    <a:pt x="20435" y="16859"/>
                    <a:pt x="20582" y="17999"/>
                  </a:cubicBezTo>
                  <a:lnTo>
                    <a:pt x="18459" y="18000"/>
                  </a:lnTo>
                  <a:cubicBezTo>
                    <a:pt x="18647" y="18353"/>
                    <a:pt x="18802" y="18755"/>
                    <a:pt x="18920" y="19200"/>
                  </a:cubicBezTo>
                  <a:lnTo>
                    <a:pt x="21109" y="19199"/>
                  </a:lnTo>
                  <a:cubicBezTo>
                    <a:pt x="21600" y="19199"/>
                    <a:pt x="21600" y="18599"/>
                    <a:pt x="21600" y="18599"/>
                  </a:cubicBezTo>
                  <a:cubicBezTo>
                    <a:pt x="21600" y="16199"/>
                    <a:pt x="20410" y="15388"/>
                    <a:pt x="19516" y="15006"/>
                  </a:cubicBezTo>
                  <a:moveTo>
                    <a:pt x="2371" y="16155"/>
                  </a:moveTo>
                  <a:cubicBezTo>
                    <a:pt x="3030" y="15933"/>
                    <a:pt x="4166" y="15019"/>
                    <a:pt x="4166" y="12954"/>
                  </a:cubicBezTo>
                  <a:cubicBezTo>
                    <a:pt x="4166" y="11106"/>
                    <a:pt x="3673" y="10290"/>
                    <a:pt x="3409" y="9853"/>
                  </a:cubicBezTo>
                  <a:lnTo>
                    <a:pt x="3376" y="9798"/>
                  </a:lnTo>
                  <a:cubicBezTo>
                    <a:pt x="3373" y="9793"/>
                    <a:pt x="3370" y="9788"/>
                    <a:pt x="3367" y="9784"/>
                  </a:cubicBezTo>
                  <a:cubicBezTo>
                    <a:pt x="3346" y="9706"/>
                    <a:pt x="3283" y="9392"/>
                    <a:pt x="3418" y="8718"/>
                  </a:cubicBezTo>
                  <a:cubicBezTo>
                    <a:pt x="3470" y="8457"/>
                    <a:pt x="3439" y="8156"/>
                    <a:pt x="3347" y="7911"/>
                  </a:cubicBezTo>
                  <a:cubicBezTo>
                    <a:pt x="3148" y="7378"/>
                    <a:pt x="2778" y="6387"/>
                    <a:pt x="3038" y="5641"/>
                  </a:cubicBezTo>
                  <a:cubicBezTo>
                    <a:pt x="3469" y="4362"/>
                    <a:pt x="3649" y="4265"/>
                    <a:pt x="4133" y="4008"/>
                  </a:cubicBezTo>
                  <a:cubicBezTo>
                    <a:pt x="4180" y="3983"/>
                    <a:pt x="4225" y="3953"/>
                    <a:pt x="4268" y="3919"/>
                  </a:cubicBezTo>
                  <a:cubicBezTo>
                    <a:pt x="4389" y="3825"/>
                    <a:pt x="4884" y="3600"/>
                    <a:pt x="5392" y="3600"/>
                  </a:cubicBezTo>
                  <a:cubicBezTo>
                    <a:pt x="5636" y="3600"/>
                    <a:pt x="5839" y="3655"/>
                    <a:pt x="6002" y="3755"/>
                  </a:cubicBezTo>
                  <a:cubicBezTo>
                    <a:pt x="6045" y="3548"/>
                    <a:pt x="6096" y="3341"/>
                    <a:pt x="6165" y="3134"/>
                  </a:cubicBezTo>
                  <a:cubicBezTo>
                    <a:pt x="6225" y="2950"/>
                    <a:pt x="6289" y="2793"/>
                    <a:pt x="6351" y="2630"/>
                  </a:cubicBezTo>
                  <a:cubicBezTo>
                    <a:pt x="6046" y="2468"/>
                    <a:pt x="5716" y="2400"/>
                    <a:pt x="5392" y="2400"/>
                  </a:cubicBezTo>
                  <a:cubicBezTo>
                    <a:pt x="4682" y="2400"/>
                    <a:pt x="4009" y="2699"/>
                    <a:pt x="3740" y="2908"/>
                  </a:cubicBezTo>
                  <a:cubicBezTo>
                    <a:pt x="2955" y="3327"/>
                    <a:pt x="2625" y="3714"/>
                    <a:pt x="2130" y="5184"/>
                  </a:cubicBezTo>
                  <a:cubicBezTo>
                    <a:pt x="1700" y="6419"/>
                    <a:pt x="2212" y="7760"/>
                    <a:pt x="2464" y="8435"/>
                  </a:cubicBezTo>
                  <a:cubicBezTo>
                    <a:pt x="2156" y="9975"/>
                    <a:pt x="2583" y="10506"/>
                    <a:pt x="2583" y="10506"/>
                  </a:cubicBezTo>
                  <a:cubicBezTo>
                    <a:pt x="2806" y="10879"/>
                    <a:pt x="3185" y="11419"/>
                    <a:pt x="3185" y="12954"/>
                  </a:cubicBezTo>
                  <a:cubicBezTo>
                    <a:pt x="3185" y="14701"/>
                    <a:pt x="2084" y="15006"/>
                    <a:pt x="2084" y="15006"/>
                  </a:cubicBezTo>
                  <a:cubicBezTo>
                    <a:pt x="1191" y="15388"/>
                    <a:pt x="0" y="16199"/>
                    <a:pt x="0" y="18599"/>
                  </a:cubicBezTo>
                  <a:cubicBezTo>
                    <a:pt x="0" y="18599"/>
                    <a:pt x="0" y="19199"/>
                    <a:pt x="491" y="19199"/>
                  </a:cubicBezTo>
                  <a:lnTo>
                    <a:pt x="2680" y="19200"/>
                  </a:lnTo>
                  <a:cubicBezTo>
                    <a:pt x="2798" y="18755"/>
                    <a:pt x="2952" y="18353"/>
                    <a:pt x="3141" y="18000"/>
                  </a:cubicBezTo>
                  <a:lnTo>
                    <a:pt x="1018" y="17999"/>
                  </a:lnTo>
                  <a:cubicBezTo>
                    <a:pt x="1165" y="16859"/>
                    <a:pt x="1744" y="16429"/>
                    <a:pt x="2371" y="16155"/>
                  </a:cubicBezTo>
                </a:path>
              </a:pathLst>
            </a:custGeom>
            <a:solidFill>
              <a:srgbClr val="53585F"/>
            </a:solidFill>
            <a:ln w="12700">
              <a:miter lim="400000"/>
            </a:ln>
          </p:spPr>
          <p:txBody>
            <a:bodyPr lIns="45719" rIns="45719" anchor="ct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sp>
          <p:nvSpPr>
            <p:cNvPr id="45" name="Shape 1784">
              <a:extLst>
                <a:ext uri="{FF2B5EF4-FFF2-40B4-BE49-F238E27FC236}">
                  <a16:creationId xmlns:a16="http://schemas.microsoft.com/office/drawing/2014/main" id="{23BEA708-1FBC-29E0-8B5F-ACB580A77858}"/>
                </a:ext>
              </a:extLst>
            </p:cNvPr>
            <p:cNvSpPr/>
            <p:nvPr/>
          </p:nvSpPr>
          <p:spPr>
            <a:xfrm>
              <a:off x="4430888" y="2343673"/>
              <a:ext cx="504303" cy="307777"/>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algn="ctr">
                <a:defRPr>
                  <a:solidFill>
                    <a:srgbClr val="FFFFFF"/>
                  </a:solidFill>
                  <a:latin typeface="San Francisco Display Bold"/>
                  <a:ea typeface="San Francisco Display Bold"/>
                  <a:cs typeface="San Francisco Display Bold"/>
                  <a:sym typeface="San Francisco Display Bold"/>
                </a:defRPr>
              </a:pPr>
              <a:r>
                <a:rPr sz="1400" b="1">
                  <a:latin typeface="+mj-ea"/>
                  <a:ea typeface="+mj-ea"/>
                </a:rPr>
                <a:t>95%</a:t>
              </a:r>
            </a:p>
          </p:txBody>
        </p:sp>
        <p:sp>
          <p:nvSpPr>
            <p:cNvPr id="46" name="Shape 1785">
              <a:extLst>
                <a:ext uri="{FF2B5EF4-FFF2-40B4-BE49-F238E27FC236}">
                  <a16:creationId xmlns:a16="http://schemas.microsoft.com/office/drawing/2014/main" id="{482B11B0-DD1D-24A9-EC9E-783BA978EA10}"/>
                </a:ext>
              </a:extLst>
            </p:cNvPr>
            <p:cNvSpPr/>
            <p:nvPr/>
          </p:nvSpPr>
          <p:spPr>
            <a:xfrm>
              <a:off x="3801062" y="3251239"/>
              <a:ext cx="504303" cy="307777"/>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algn="ctr">
                <a:defRPr>
                  <a:solidFill>
                    <a:srgbClr val="FFFFFF"/>
                  </a:solidFill>
                  <a:latin typeface="San Francisco Display Bold"/>
                  <a:ea typeface="San Francisco Display Bold"/>
                  <a:cs typeface="San Francisco Display Bold"/>
                  <a:sym typeface="San Francisco Display Bold"/>
                </a:defRPr>
              </a:pPr>
              <a:r>
                <a:rPr sz="1400" b="1">
                  <a:latin typeface="+mj-ea"/>
                  <a:ea typeface="+mj-ea"/>
                </a:rPr>
                <a:t>78%</a:t>
              </a:r>
            </a:p>
          </p:txBody>
        </p:sp>
        <p:sp>
          <p:nvSpPr>
            <p:cNvPr id="47" name="Shape 1786">
              <a:extLst>
                <a:ext uri="{FF2B5EF4-FFF2-40B4-BE49-F238E27FC236}">
                  <a16:creationId xmlns:a16="http://schemas.microsoft.com/office/drawing/2014/main" id="{624246D8-81F0-8310-D4AB-A61B9C73C8D0}"/>
                </a:ext>
              </a:extLst>
            </p:cNvPr>
            <p:cNvSpPr/>
            <p:nvPr/>
          </p:nvSpPr>
          <p:spPr>
            <a:xfrm>
              <a:off x="3183466" y="4176580"/>
              <a:ext cx="504303" cy="307777"/>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algn="ctr">
                <a:defRPr>
                  <a:solidFill>
                    <a:srgbClr val="FFFFFF"/>
                  </a:solidFill>
                  <a:latin typeface="San Francisco Display Bold"/>
                  <a:ea typeface="San Francisco Display Bold"/>
                  <a:cs typeface="San Francisco Display Bold"/>
                  <a:sym typeface="San Francisco Display Bold"/>
                </a:defRPr>
              </a:pPr>
              <a:r>
                <a:rPr sz="1400" b="1">
                  <a:latin typeface="+mj-ea"/>
                  <a:ea typeface="+mj-ea"/>
                </a:rPr>
                <a:t>56%</a:t>
              </a:r>
            </a:p>
          </p:txBody>
        </p:sp>
        <p:sp>
          <p:nvSpPr>
            <p:cNvPr id="48" name="Shape 1787">
              <a:extLst>
                <a:ext uri="{FF2B5EF4-FFF2-40B4-BE49-F238E27FC236}">
                  <a16:creationId xmlns:a16="http://schemas.microsoft.com/office/drawing/2014/main" id="{16E9F933-B4E3-99AE-FAC1-A29294BC3580}"/>
                </a:ext>
              </a:extLst>
            </p:cNvPr>
            <p:cNvSpPr/>
            <p:nvPr/>
          </p:nvSpPr>
          <p:spPr>
            <a:xfrm>
              <a:off x="2645362" y="5072126"/>
              <a:ext cx="504303" cy="307777"/>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p>
              <a:pPr algn="ctr">
                <a:defRPr>
                  <a:solidFill>
                    <a:srgbClr val="FFFFFF"/>
                  </a:solidFill>
                  <a:latin typeface="San Francisco Display Bold"/>
                  <a:ea typeface="San Francisco Display Bold"/>
                  <a:cs typeface="San Francisco Display Bold"/>
                  <a:sym typeface="San Francisco Display Bold"/>
                </a:defRPr>
              </a:pPr>
              <a:r>
                <a:rPr sz="1400" b="1">
                  <a:latin typeface="+mj-ea"/>
                  <a:ea typeface="+mj-ea"/>
                </a:rPr>
                <a:t>40%</a:t>
              </a:r>
            </a:p>
          </p:txBody>
        </p:sp>
      </p:grpSp>
      <p:sp>
        <p:nvSpPr>
          <p:cNvPr id="51" name="文本框 50">
            <a:extLst>
              <a:ext uri="{FF2B5EF4-FFF2-40B4-BE49-F238E27FC236}">
                <a16:creationId xmlns:a16="http://schemas.microsoft.com/office/drawing/2014/main" id="{6564BE02-246B-6813-F109-AC8DD4111A3A}"/>
              </a:ext>
            </a:extLst>
          </p:cNvPr>
          <p:cNvSpPr txBox="1"/>
          <p:nvPr/>
        </p:nvSpPr>
        <p:spPr>
          <a:xfrm>
            <a:off x="5476274" y="4652976"/>
            <a:ext cx="2791142"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Hedging Measures</a:t>
            </a:r>
          </a:p>
        </p:txBody>
      </p:sp>
      <p:sp>
        <p:nvSpPr>
          <p:cNvPr id="52" name="标题 1">
            <a:extLst>
              <a:ext uri="{FF2B5EF4-FFF2-40B4-BE49-F238E27FC236}">
                <a16:creationId xmlns:a16="http://schemas.microsoft.com/office/drawing/2014/main" id="{F76DF5E7-F4AB-414C-A2D5-7F4D5F4B063C}"/>
              </a:ext>
            </a:extLst>
          </p:cNvPr>
          <p:cNvSpPr txBox="1"/>
          <p:nvPr/>
        </p:nvSpPr>
        <p:spPr>
          <a:xfrm>
            <a:off x="5476274" y="4984020"/>
            <a:ext cx="6200145" cy="850874"/>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company implemented several hedging measures. By locking 50% of the copper price, it saved 20 million yuan. Importing alternative materials for 15% of the plastic saved 8 million yuan, and through logistics bidding, the average sea - freight price decreased by 6%, saving 5 million yuan. These measures are expected to increase the gross margin by 0.8 percentage points in Q4.</a:t>
            </a:r>
          </a:p>
        </p:txBody>
      </p:sp>
      <p:sp>
        <p:nvSpPr>
          <p:cNvPr id="55" name="椭圆 22">
            <a:extLst>
              <a:ext uri="{FF2B5EF4-FFF2-40B4-BE49-F238E27FC236}">
                <a16:creationId xmlns:a16="http://schemas.microsoft.com/office/drawing/2014/main" id="{727DA46A-BEF1-B023-46CB-AC0173E571E6}"/>
              </a:ext>
            </a:extLst>
          </p:cNvPr>
          <p:cNvSpPr/>
          <p:nvPr/>
        </p:nvSpPr>
        <p:spPr>
          <a:xfrm>
            <a:off x="5476274" y="1881782"/>
            <a:ext cx="2886357" cy="2419899"/>
          </a:xfrm>
          <a:prstGeom prst="roundRect">
            <a:avLst>
              <a:gd name="adj" fmla="val 2543"/>
            </a:avLst>
          </a:prstGeom>
          <a:gradFill flip="none" rotWithShape="1">
            <a:gsLst>
              <a:gs pos="0">
                <a:schemeClr val="accent1"/>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6" name="椭圆 22">
            <a:extLst>
              <a:ext uri="{FF2B5EF4-FFF2-40B4-BE49-F238E27FC236}">
                <a16:creationId xmlns:a16="http://schemas.microsoft.com/office/drawing/2014/main" id="{BBBEA821-0150-E6EB-E813-E3901111C84C}"/>
              </a:ext>
            </a:extLst>
          </p:cNvPr>
          <p:cNvSpPr/>
          <p:nvPr/>
        </p:nvSpPr>
        <p:spPr>
          <a:xfrm>
            <a:off x="8573806" y="1881782"/>
            <a:ext cx="2886357" cy="2419899"/>
          </a:xfrm>
          <a:prstGeom prst="roundRect">
            <a:avLst>
              <a:gd name="adj" fmla="val 2543"/>
            </a:avLst>
          </a:prstGeom>
          <a:gradFill flip="none" rotWithShape="1">
            <a:gsLst>
              <a:gs pos="0">
                <a:schemeClr val="accent1"/>
              </a:gs>
              <a:gs pos="100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2" name="文本框 61">
            <a:extLst>
              <a:ext uri="{FF2B5EF4-FFF2-40B4-BE49-F238E27FC236}">
                <a16:creationId xmlns:a16="http://schemas.microsoft.com/office/drawing/2014/main" id="{97E7DDBB-EDCE-7113-E520-7B13F927015E}"/>
              </a:ext>
            </a:extLst>
          </p:cNvPr>
          <p:cNvSpPr txBox="1"/>
          <p:nvPr/>
        </p:nvSpPr>
        <p:spPr>
          <a:xfrm>
            <a:off x="5706288" y="2088541"/>
            <a:ext cx="1969554"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Gross Margin Overview</a:t>
            </a:r>
          </a:p>
        </p:txBody>
      </p:sp>
      <p:sp>
        <p:nvSpPr>
          <p:cNvPr id="63" name="标题 1">
            <a:extLst>
              <a:ext uri="{FF2B5EF4-FFF2-40B4-BE49-F238E27FC236}">
                <a16:creationId xmlns:a16="http://schemas.microsoft.com/office/drawing/2014/main" id="{748D66F8-B597-8A7B-989D-FB9631FA6E09}"/>
              </a:ext>
            </a:extLst>
          </p:cNvPr>
          <p:cNvSpPr txBox="1"/>
          <p:nvPr/>
        </p:nvSpPr>
        <p:spPr>
          <a:xfrm>
            <a:off x="5706288" y="2673316"/>
            <a:ext cx="2509453" cy="1043234"/>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gross margin in Q3 was 24.3%, lower than the budget of 26.0% and last year's 25.5%. This decline was mainly due to several factors that affected the company's profitability.</a:t>
            </a:r>
          </a:p>
        </p:txBody>
      </p:sp>
      <p:sp>
        <p:nvSpPr>
          <p:cNvPr id="64" name="文本框 63">
            <a:extLst>
              <a:ext uri="{FF2B5EF4-FFF2-40B4-BE49-F238E27FC236}">
                <a16:creationId xmlns:a16="http://schemas.microsoft.com/office/drawing/2014/main" id="{0B07D87D-DBFA-BBFC-31D1-698791E8F0B0}"/>
              </a:ext>
            </a:extLst>
          </p:cNvPr>
          <p:cNvSpPr txBox="1"/>
          <p:nvPr/>
        </p:nvSpPr>
        <p:spPr>
          <a:xfrm>
            <a:off x="8803264" y="2088541"/>
            <a:ext cx="2276522"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Reasons for Gross Margin Decline</a:t>
            </a:r>
          </a:p>
        </p:txBody>
      </p:sp>
      <p:sp>
        <p:nvSpPr>
          <p:cNvPr id="65" name="标题 1">
            <a:extLst>
              <a:ext uri="{FF2B5EF4-FFF2-40B4-BE49-F238E27FC236}">
                <a16:creationId xmlns:a16="http://schemas.microsoft.com/office/drawing/2014/main" id="{5B464A34-E2B2-1A52-CC4C-8857CC25289B}"/>
              </a:ext>
            </a:extLst>
          </p:cNvPr>
          <p:cNvSpPr txBox="1"/>
          <p:nvPr/>
        </p:nvSpPr>
        <p:spPr>
          <a:xfrm>
            <a:off x="8803264" y="2673316"/>
            <a:ext cx="2509453" cy="1043234"/>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Raw material price increases, such as a 12% increase in copper and an 8% increase in plastic, led to a 1.1 - percentage - point decrease in gross margin. Freight rate hikes</a:t>
            </a:r>
          </a:p>
        </p:txBody>
      </p:sp>
    </p:spTree>
    <p:extLst>
      <p:ext uri="{BB962C8B-B14F-4D97-AF65-F5344CB8AC3E}">
        <p14:creationId xmlns:p14="http://schemas.microsoft.com/office/powerpoint/2010/main" val="16225971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6028D3-C945-536C-331D-AD144068BF43}"/>
            </a:ext>
          </a:extLst>
        </p:cNvPr>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6170C0BF-2989-C659-2354-DE72FF9599EE}"/>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2E4EA664-DAF4-8431-11AB-B22B2974A497}"/>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35881B99-FEDB-C8CF-ABA1-AB93F266BB1A}"/>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B24B8F85-F1F1-1309-F5C2-8402FFEFF765}"/>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623EFF42-19B1-075E-9359-8E455534A6B5}"/>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45FBF364-3CA1-D1A5-3CC4-710446DDED01}"/>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D84FD476-A2A2-B689-5F54-DF0F8BA93191}"/>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BFD3D659-96CD-AB98-A893-5D3C26B62460}"/>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28DFF156-3E25-6EA1-AC8D-B537ADE642D1}"/>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477DB73C-80BA-1941-226E-502D2798B258}"/>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784D86E3-3BE6-E9BE-9EDC-BEBD47C42E67}"/>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5E6D5B76-F0E4-6F3A-0D73-CF06FDDCCB2E}"/>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40926364-E022-E0A3-185D-2BB4D29D5DCB}"/>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DD671F3C-0308-CE6D-CE07-48D94A80A65A}"/>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BF9D33A6-1A58-4274-483D-2AB37A5E4B46}"/>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FINANCIAL PERFORMANCE AND BUDGET ACHIEVEMENT</a:t>
            </a:r>
          </a:p>
        </p:txBody>
      </p:sp>
      <p:sp>
        <p:nvSpPr>
          <p:cNvPr id="69" name="任意多边形: 形状 68">
            <a:extLst>
              <a:ext uri="{FF2B5EF4-FFF2-40B4-BE49-F238E27FC236}">
                <a16:creationId xmlns:a16="http://schemas.microsoft.com/office/drawing/2014/main" id="{5BB9197A-C387-18AC-CE83-9E8367CE62FC}"/>
              </a:ext>
            </a:extLst>
          </p:cNvPr>
          <p:cNvSpPr/>
          <p:nvPr/>
        </p:nvSpPr>
        <p:spPr>
          <a:xfrm>
            <a:off x="1298869" y="1990112"/>
            <a:ext cx="9489370" cy="4867888"/>
          </a:xfrm>
          <a:custGeom>
            <a:avLst/>
            <a:gdLst>
              <a:gd name="connsiteX0" fmla="*/ 4744686 w 9489370"/>
              <a:gd name="connsiteY0" fmla="*/ 0 h 4867888"/>
              <a:gd name="connsiteX1" fmla="*/ 9489370 w 9489370"/>
              <a:gd name="connsiteY1" fmla="*/ 4744685 h 4867888"/>
              <a:gd name="connsiteX2" fmla="*/ 9486255 w 9489370"/>
              <a:gd name="connsiteY2" fmla="*/ 4867888 h 4867888"/>
              <a:gd name="connsiteX3" fmla="*/ 3115 w 9489370"/>
              <a:gd name="connsiteY3" fmla="*/ 4867888 h 4867888"/>
              <a:gd name="connsiteX4" fmla="*/ 0 w 9489370"/>
              <a:gd name="connsiteY4" fmla="*/ 4744685 h 4867888"/>
              <a:gd name="connsiteX5" fmla="*/ 4744686 w 9489370"/>
              <a:gd name="connsiteY5" fmla="*/ 0 h 4867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89370" h="4867888">
                <a:moveTo>
                  <a:pt x="4744686" y="0"/>
                </a:moveTo>
                <a:cubicBezTo>
                  <a:pt x="7365102" y="0"/>
                  <a:pt x="9489370" y="2124268"/>
                  <a:pt x="9489370" y="4744685"/>
                </a:cubicBezTo>
                <a:lnTo>
                  <a:pt x="9486255" y="4867888"/>
                </a:lnTo>
                <a:lnTo>
                  <a:pt x="3115" y="4867888"/>
                </a:lnTo>
                <a:lnTo>
                  <a:pt x="0" y="4744685"/>
                </a:lnTo>
                <a:cubicBezTo>
                  <a:pt x="0" y="2124268"/>
                  <a:pt x="2124268" y="0"/>
                  <a:pt x="4744686" y="0"/>
                </a:cubicBezTo>
                <a:close/>
              </a:path>
            </a:pathLst>
          </a:custGeom>
          <a:gradFill flip="none" rotWithShape="1">
            <a:gsLst>
              <a:gs pos="0">
                <a:schemeClr val="accent1"/>
              </a:gs>
              <a:gs pos="43000">
                <a:schemeClr val="accent1">
                  <a:lumMod val="50000"/>
                  <a:alpha val="0"/>
                </a:schemeClr>
              </a:gs>
            </a:gsLst>
            <a:lin ang="5400000" scaled="1"/>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67" name="任意多边形: 形状 66">
            <a:extLst>
              <a:ext uri="{FF2B5EF4-FFF2-40B4-BE49-F238E27FC236}">
                <a16:creationId xmlns:a16="http://schemas.microsoft.com/office/drawing/2014/main" id="{F6697F63-8601-6BD3-6E2C-5955A824B178}"/>
              </a:ext>
            </a:extLst>
          </p:cNvPr>
          <p:cNvSpPr/>
          <p:nvPr/>
        </p:nvSpPr>
        <p:spPr>
          <a:xfrm>
            <a:off x="1432706" y="2281760"/>
            <a:ext cx="9221696" cy="4576240"/>
          </a:xfrm>
          <a:custGeom>
            <a:avLst/>
            <a:gdLst>
              <a:gd name="connsiteX0" fmla="*/ 4610849 w 9221696"/>
              <a:gd name="connsiteY0" fmla="*/ 0 h 4576240"/>
              <a:gd name="connsiteX1" fmla="*/ 9216593 w 9221696"/>
              <a:gd name="connsiteY1" fmla="*/ 4374426 h 4576240"/>
              <a:gd name="connsiteX2" fmla="*/ 9221696 w 9221696"/>
              <a:gd name="connsiteY2" fmla="*/ 4576240 h 4576240"/>
              <a:gd name="connsiteX3" fmla="*/ 0 w 9221696"/>
              <a:gd name="connsiteY3" fmla="*/ 4576240 h 4576240"/>
              <a:gd name="connsiteX4" fmla="*/ 5103 w 9221696"/>
              <a:gd name="connsiteY4" fmla="*/ 4374426 h 4576240"/>
              <a:gd name="connsiteX5" fmla="*/ 4610849 w 9221696"/>
              <a:gd name="connsiteY5" fmla="*/ 0 h 4576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21696" h="4576240">
                <a:moveTo>
                  <a:pt x="4610849" y="0"/>
                </a:moveTo>
                <a:cubicBezTo>
                  <a:pt x="7078251" y="0"/>
                  <a:pt x="9093076" y="1937719"/>
                  <a:pt x="9216593" y="4374426"/>
                </a:cubicBezTo>
                <a:lnTo>
                  <a:pt x="9221696" y="4576240"/>
                </a:lnTo>
                <a:lnTo>
                  <a:pt x="0" y="4576240"/>
                </a:lnTo>
                <a:lnTo>
                  <a:pt x="5103" y="4374426"/>
                </a:lnTo>
                <a:cubicBezTo>
                  <a:pt x="128620" y="1937719"/>
                  <a:pt x="2143445" y="0"/>
                  <a:pt x="4610849" y="0"/>
                </a:cubicBezTo>
                <a:close/>
              </a:path>
            </a:pathLst>
          </a:custGeom>
          <a:gradFill flip="none" rotWithShape="1">
            <a:gsLst>
              <a:gs pos="0">
                <a:schemeClr val="accent2"/>
              </a:gs>
              <a:gs pos="100000">
                <a:schemeClr val="accent1">
                  <a:lumMod val="50000"/>
                  <a:alpha val="0"/>
                </a:schemeClr>
              </a:gs>
            </a:gsLst>
            <a:lin ang="5400000" scaled="1"/>
            <a:tileRect/>
          </a:gradFill>
          <a:ln>
            <a:no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48" name="组合 47">
            <a:extLst>
              <a:ext uri="{FF2B5EF4-FFF2-40B4-BE49-F238E27FC236}">
                <a16:creationId xmlns:a16="http://schemas.microsoft.com/office/drawing/2014/main" id="{37FB74C0-7A45-B248-AFCD-586FB5AB5E97}"/>
              </a:ext>
            </a:extLst>
          </p:cNvPr>
          <p:cNvGrpSpPr/>
          <p:nvPr/>
        </p:nvGrpSpPr>
        <p:grpSpPr>
          <a:xfrm>
            <a:off x="3279365" y="1370346"/>
            <a:ext cx="5633270" cy="7610082"/>
            <a:chOff x="3209666" y="1638300"/>
            <a:chExt cx="5772668" cy="7798396"/>
          </a:xfrm>
        </p:grpSpPr>
        <p:grpSp>
          <p:nvGrpSpPr>
            <p:cNvPr id="2" name="Group 2">
              <a:extLst>
                <a:ext uri="{FF2B5EF4-FFF2-40B4-BE49-F238E27FC236}">
                  <a16:creationId xmlns:a16="http://schemas.microsoft.com/office/drawing/2014/main" id="{21B19F7E-6FBA-72F6-6756-DCC0104617E6}"/>
                </a:ext>
              </a:extLst>
            </p:cNvPr>
            <p:cNvGrpSpPr>
              <a:grpSpLocks noChangeAspect="1"/>
            </p:cNvGrpSpPr>
            <p:nvPr/>
          </p:nvGrpSpPr>
          <p:grpSpPr>
            <a:xfrm>
              <a:off x="3209666" y="1638300"/>
              <a:ext cx="5772668" cy="7798396"/>
              <a:chOff x="8162247" y="1394903"/>
              <a:chExt cx="8071060" cy="10903333"/>
            </a:xfrm>
          </p:grpSpPr>
          <p:sp>
            <p:nvSpPr>
              <p:cNvPr id="3" name="Rectangle: Rounded Corners 3">
                <a:extLst>
                  <a:ext uri="{FF2B5EF4-FFF2-40B4-BE49-F238E27FC236}">
                    <a16:creationId xmlns:a16="http://schemas.microsoft.com/office/drawing/2014/main" id="{F272188B-1BBA-162F-D543-434D9B411BE2}"/>
                  </a:ext>
                </a:extLst>
              </p:cNvPr>
              <p:cNvSpPr/>
              <p:nvPr/>
            </p:nvSpPr>
            <p:spPr>
              <a:xfrm>
                <a:off x="16187588" y="2861559"/>
                <a:ext cx="45719" cy="457760"/>
              </a:xfrm>
              <a:prstGeom prst="roundRect">
                <a:avLst>
                  <a:gd name="adj" fmla="val 50000"/>
                </a:avLst>
              </a:prstGeom>
              <a:gradFill>
                <a:gsLst>
                  <a:gs pos="92000">
                    <a:srgbClr val="EFEFEF"/>
                  </a:gs>
                  <a:gs pos="10000">
                    <a:srgbClr val="F2F2F2"/>
                  </a:gs>
                  <a:gs pos="0">
                    <a:srgbClr val="5F5F5F"/>
                  </a:gs>
                  <a:gs pos="100000">
                    <a:srgbClr val="5F5F5F"/>
                  </a:gs>
                </a:gsLst>
                <a:lin ang="5400000" scaled="1"/>
              </a:gradFill>
              <a:ln w="254">
                <a:solidFill>
                  <a:srgbClr val="DDDD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utoShape 3">
                <a:extLst>
                  <a:ext uri="{FF2B5EF4-FFF2-40B4-BE49-F238E27FC236}">
                    <a16:creationId xmlns:a16="http://schemas.microsoft.com/office/drawing/2014/main" id="{A0653C3D-A8B5-2E0D-FF51-778D435EBEE3}"/>
                  </a:ext>
                </a:extLst>
              </p:cNvPr>
              <p:cNvSpPr>
                <a:spLocks noChangeAspect="1" noChangeArrowheads="1" noTextEdit="1"/>
              </p:cNvSpPr>
              <p:nvPr/>
            </p:nvSpPr>
            <p:spPr bwMode="auto">
              <a:xfrm>
                <a:off x="8162247" y="1420441"/>
                <a:ext cx="8060004" cy="10875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Shape 5">
                <a:extLst>
                  <a:ext uri="{FF2B5EF4-FFF2-40B4-BE49-F238E27FC236}">
                    <a16:creationId xmlns:a16="http://schemas.microsoft.com/office/drawing/2014/main" id="{4DC8CEA5-050B-592B-0127-99C1A24F52A5}"/>
                  </a:ext>
                </a:extLst>
              </p:cNvPr>
              <p:cNvSpPr>
                <a:spLocks/>
              </p:cNvSpPr>
              <p:nvPr/>
            </p:nvSpPr>
            <p:spPr bwMode="auto">
              <a:xfrm>
                <a:off x="8164923" y="1468608"/>
                <a:ext cx="8015851" cy="10829628"/>
              </a:xfrm>
              <a:custGeom>
                <a:avLst/>
                <a:gdLst>
                  <a:gd name="connsiteX0" fmla="*/ 457819 w 8015851"/>
                  <a:gd name="connsiteY0" fmla="*/ 272949 h 10829628"/>
                  <a:gd name="connsiteX1" fmla="*/ 260907 w 8015851"/>
                  <a:gd name="connsiteY1" fmla="*/ 469749 h 10829628"/>
                  <a:gd name="connsiteX2" fmla="*/ 260907 w 8015851"/>
                  <a:gd name="connsiteY2" fmla="*/ 10347839 h 10829628"/>
                  <a:gd name="connsiteX3" fmla="*/ 457819 w 8015851"/>
                  <a:gd name="connsiteY3" fmla="*/ 10544639 h 10829628"/>
                  <a:gd name="connsiteX4" fmla="*/ 7559371 w 8015851"/>
                  <a:gd name="connsiteY4" fmla="*/ 10544639 h 10829628"/>
                  <a:gd name="connsiteX5" fmla="*/ 7756283 w 8015851"/>
                  <a:gd name="connsiteY5" fmla="*/ 10347839 h 10829628"/>
                  <a:gd name="connsiteX6" fmla="*/ 7756283 w 8015851"/>
                  <a:gd name="connsiteY6" fmla="*/ 469749 h 10829628"/>
                  <a:gd name="connsiteX7" fmla="*/ 7559371 w 8015851"/>
                  <a:gd name="connsiteY7" fmla="*/ 272949 h 10829628"/>
                  <a:gd name="connsiteX8" fmla="*/ 457819 w 8015851"/>
                  <a:gd name="connsiteY8" fmla="*/ 272949 h 10829628"/>
                  <a:gd name="connsiteX9" fmla="*/ 460499 w 8015851"/>
                  <a:gd name="connsiteY9" fmla="*/ 0 h 10829628"/>
                  <a:gd name="connsiteX10" fmla="*/ 7555353 w 8015851"/>
                  <a:gd name="connsiteY10" fmla="*/ 0 h 10829628"/>
                  <a:gd name="connsiteX11" fmla="*/ 8015851 w 8015851"/>
                  <a:gd name="connsiteY11" fmla="*/ 460228 h 10829628"/>
                  <a:gd name="connsiteX12" fmla="*/ 8015851 w 8015851"/>
                  <a:gd name="connsiteY12" fmla="*/ 10369401 h 10829628"/>
                  <a:gd name="connsiteX13" fmla="*/ 7555353 w 8015851"/>
                  <a:gd name="connsiteY13" fmla="*/ 10829628 h 10829628"/>
                  <a:gd name="connsiteX14" fmla="*/ 460499 w 8015851"/>
                  <a:gd name="connsiteY14" fmla="*/ 10829628 h 10829628"/>
                  <a:gd name="connsiteX15" fmla="*/ 0 w 8015851"/>
                  <a:gd name="connsiteY15" fmla="*/ 10369401 h 10829628"/>
                  <a:gd name="connsiteX16" fmla="*/ 0 w 8015851"/>
                  <a:gd name="connsiteY16" fmla="*/ 460228 h 10829628"/>
                  <a:gd name="connsiteX17" fmla="*/ 460499 w 8015851"/>
                  <a:gd name="connsiteY17" fmla="*/ 0 h 10829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15851" h="10829628">
                    <a:moveTo>
                      <a:pt x="457819" y="272949"/>
                    </a:moveTo>
                    <a:cubicBezTo>
                      <a:pt x="349835" y="272949"/>
                      <a:pt x="260907" y="361827"/>
                      <a:pt x="260907" y="469749"/>
                    </a:cubicBezTo>
                    <a:cubicBezTo>
                      <a:pt x="260907" y="469749"/>
                      <a:pt x="260907" y="469749"/>
                      <a:pt x="260907" y="10347839"/>
                    </a:cubicBezTo>
                    <a:cubicBezTo>
                      <a:pt x="260907" y="10455762"/>
                      <a:pt x="349835" y="10544639"/>
                      <a:pt x="457819" y="10544639"/>
                    </a:cubicBezTo>
                    <a:cubicBezTo>
                      <a:pt x="457819" y="10544639"/>
                      <a:pt x="457819" y="10544639"/>
                      <a:pt x="7559371" y="10544639"/>
                    </a:cubicBezTo>
                    <a:cubicBezTo>
                      <a:pt x="7667355" y="10544639"/>
                      <a:pt x="7756283" y="10455762"/>
                      <a:pt x="7756283" y="10347839"/>
                    </a:cubicBezTo>
                    <a:cubicBezTo>
                      <a:pt x="7756283" y="10347839"/>
                      <a:pt x="7756283" y="10347839"/>
                      <a:pt x="7756283" y="469749"/>
                    </a:cubicBezTo>
                    <a:cubicBezTo>
                      <a:pt x="7756283" y="361827"/>
                      <a:pt x="7667355" y="272949"/>
                      <a:pt x="7559371" y="272949"/>
                    </a:cubicBezTo>
                    <a:cubicBezTo>
                      <a:pt x="7559371" y="272949"/>
                      <a:pt x="7559371" y="272949"/>
                      <a:pt x="457819" y="272949"/>
                    </a:cubicBezTo>
                    <a:close/>
                    <a:moveTo>
                      <a:pt x="460499" y="0"/>
                    </a:moveTo>
                    <a:cubicBezTo>
                      <a:pt x="7555353" y="0"/>
                      <a:pt x="7555353" y="0"/>
                      <a:pt x="7555353" y="0"/>
                    </a:cubicBezTo>
                    <a:cubicBezTo>
                      <a:pt x="7809421" y="0"/>
                      <a:pt x="8015851" y="206309"/>
                      <a:pt x="8015851" y="460228"/>
                    </a:cubicBezTo>
                    <a:cubicBezTo>
                      <a:pt x="8015851" y="10369401"/>
                      <a:pt x="8015851" y="10369401"/>
                      <a:pt x="8015851" y="10369401"/>
                    </a:cubicBezTo>
                    <a:cubicBezTo>
                      <a:pt x="8015851" y="10623319"/>
                      <a:pt x="7809421" y="10829628"/>
                      <a:pt x="7555353" y="10829628"/>
                    </a:cubicBezTo>
                    <a:cubicBezTo>
                      <a:pt x="460499" y="10829628"/>
                      <a:pt x="460499" y="10829628"/>
                      <a:pt x="460499" y="10829628"/>
                    </a:cubicBezTo>
                    <a:cubicBezTo>
                      <a:pt x="206431" y="10829628"/>
                      <a:pt x="0" y="10623319"/>
                      <a:pt x="0" y="10369401"/>
                    </a:cubicBezTo>
                    <a:cubicBezTo>
                      <a:pt x="0" y="460228"/>
                      <a:pt x="0" y="460228"/>
                      <a:pt x="0" y="460228"/>
                    </a:cubicBezTo>
                    <a:cubicBezTo>
                      <a:pt x="0" y="206309"/>
                      <a:pt x="206431" y="0"/>
                      <a:pt x="460499" y="0"/>
                    </a:cubicBezTo>
                    <a:close/>
                  </a:path>
                </a:pathLst>
              </a:custGeom>
              <a:solidFill>
                <a:srgbClr val="111111"/>
              </a:solidFill>
              <a:ln w="25400">
                <a:noFill/>
                <a:round/>
                <a:headEnd/>
                <a:tailEnd/>
              </a:ln>
            </p:spPr>
            <p:txBody>
              <a:bodyPr vert="horz" wrap="square" lIns="91440" tIns="45720" rIns="91440" bIns="45720" numCol="1" anchor="t" anchorCtr="0" compatLnSpc="1">
                <a:prstTxWarp prst="textNoShape">
                  <a:avLst/>
                </a:prstTxWarp>
                <a:noAutofit/>
              </a:bodyPr>
              <a:lstStyle/>
              <a:p>
                <a:endParaRPr lang="en-US"/>
              </a:p>
            </p:txBody>
          </p:sp>
          <p:sp>
            <p:nvSpPr>
              <p:cNvPr id="6" name="Rectangle: Rounded Corners 6">
                <a:extLst>
                  <a:ext uri="{FF2B5EF4-FFF2-40B4-BE49-F238E27FC236}">
                    <a16:creationId xmlns:a16="http://schemas.microsoft.com/office/drawing/2014/main" id="{76DB1EC6-7335-A163-681D-6DC9DC8D09AD}"/>
                  </a:ext>
                </a:extLst>
              </p:cNvPr>
              <p:cNvSpPr/>
              <p:nvPr/>
            </p:nvSpPr>
            <p:spPr>
              <a:xfrm>
                <a:off x="16187588" y="3572759"/>
                <a:ext cx="45719" cy="457760"/>
              </a:xfrm>
              <a:prstGeom prst="roundRect">
                <a:avLst>
                  <a:gd name="adj" fmla="val 50000"/>
                </a:avLst>
              </a:prstGeom>
              <a:gradFill>
                <a:gsLst>
                  <a:gs pos="92000">
                    <a:srgbClr val="EFEFEF"/>
                  </a:gs>
                  <a:gs pos="10000">
                    <a:srgbClr val="F2F2F2"/>
                  </a:gs>
                  <a:gs pos="0">
                    <a:srgbClr val="5F5F5F"/>
                  </a:gs>
                  <a:gs pos="100000">
                    <a:srgbClr val="5F5F5F"/>
                  </a:gs>
                </a:gsLst>
                <a:lin ang="5400000" scaled="1"/>
              </a:gradFill>
              <a:ln w="254">
                <a:solidFill>
                  <a:srgbClr val="DDDD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7">
                <a:extLst>
                  <a:ext uri="{FF2B5EF4-FFF2-40B4-BE49-F238E27FC236}">
                    <a16:creationId xmlns:a16="http://schemas.microsoft.com/office/drawing/2014/main" id="{FB1B7BB4-A4C2-4B74-EB00-158033079063}"/>
                  </a:ext>
                </a:extLst>
              </p:cNvPr>
              <p:cNvSpPr/>
              <p:nvPr/>
            </p:nvSpPr>
            <p:spPr>
              <a:xfrm rot="16200000">
                <a:off x="15069377" y="1188883"/>
                <a:ext cx="45719" cy="457760"/>
              </a:xfrm>
              <a:prstGeom prst="roundRect">
                <a:avLst>
                  <a:gd name="adj" fmla="val 50000"/>
                </a:avLst>
              </a:prstGeom>
              <a:gradFill>
                <a:gsLst>
                  <a:gs pos="92000">
                    <a:srgbClr val="EFEFEF"/>
                  </a:gs>
                  <a:gs pos="10000">
                    <a:srgbClr val="F2F2F2"/>
                  </a:gs>
                  <a:gs pos="0">
                    <a:srgbClr val="5F5F5F"/>
                  </a:gs>
                  <a:gs pos="100000">
                    <a:srgbClr val="5F5F5F"/>
                  </a:gs>
                </a:gsLst>
                <a:lin ang="5400000" scaled="1"/>
              </a:gradFill>
              <a:ln w="254">
                <a:solidFill>
                  <a:srgbClr val="DDDD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5">
                <a:extLst>
                  <a:ext uri="{FF2B5EF4-FFF2-40B4-BE49-F238E27FC236}">
                    <a16:creationId xmlns:a16="http://schemas.microsoft.com/office/drawing/2014/main" id="{28300F86-BC17-2311-0715-2E442CE8407B}"/>
                  </a:ext>
                </a:extLst>
              </p:cNvPr>
              <p:cNvSpPr>
                <a:spLocks/>
              </p:cNvSpPr>
              <p:nvPr/>
            </p:nvSpPr>
            <p:spPr bwMode="auto">
              <a:xfrm>
                <a:off x="8164923" y="1468608"/>
                <a:ext cx="8015851" cy="10829628"/>
              </a:xfrm>
              <a:custGeom>
                <a:avLst/>
                <a:gdLst>
                  <a:gd name="T0" fmla="*/ 2379 w 2524"/>
                  <a:gd name="T1" fmla="*/ 3412 h 3412"/>
                  <a:gd name="T2" fmla="*/ 145 w 2524"/>
                  <a:gd name="T3" fmla="*/ 3412 h 3412"/>
                  <a:gd name="T4" fmla="*/ 0 w 2524"/>
                  <a:gd name="T5" fmla="*/ 3267 h 3412"/>
                  <a:gd name="T6" fmla="*/ 0 w 2524"/>
                  <a:gd name="T7" fmla="*/ 145 h 3412"/>
                  <a:gd name="T8" fmla="*/ 145 w 2524"/>
                  <a:gd name="T9" fmla="*/ 0 h 3412"/>
                  <a:gd name="T10" fmla="*/ 2379 w 2524"/>
                  <a:gd name="T11" fmla="*/ 0 h 3412"/>
                  <a:gd name="T12" fmla="*/ 2524 w 2524"/>
                  <a:gd name="T13" fmla="*/ 145 h 3412"/>
                  <a:gd name="T14" fmla="*/ 2524 w 2524"/>
                  <a:gd name="T15" fmla="*/ 3267 h 3412"/>
                  <a:gd name="T16" fmla="*/ 2379 w 2524"/>
                  <a:gd name="T17" fmla="*/ 3412 h 3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24" h="3412">
                    <a:moveTo>
                      <a:pt x="2379" y="3412"/>
                    </a:moveTo>
                    <a:cubicBezTo>
                      <a:pt x="145" y="3412"/>
                      <a:pt x="145" y="3412"/>
                      <a:pt x="145" y="3412"/>
                    </a:cubicBezTo>
                    <a:cubicBezTo>
                      <a:pt x="65" y="3412"/>
                      <a:pt x="0" y="3347"/>
                      <a:pt x="0" y="3267"/>
                    </a:cubicBezTo>
                    <a:cubicBezTo>
                      <a:pt x="0" y="145"/>
                      <a:pt x="0" y="145"/>
                      <a:pt x="0" y="145"/>
                    </a:cubicBezTo>
                    <a:cubicBezTo>
                      <a:pt x="0" y="65"/>
                      <a:pt x="65" y="0"/>
                      <a:pt x="145" y="0"/>
                    </a:cubicBezTo>
                    <a:cubicBezTo>
                      <a:pt x="2379" y="0"/>
                      <a:pt x="2379" y="0"/>
                      <a:pt x="2379" y="0"/>
                    </a:cubicBezTo>
                    <a:cubicBezTo>
                      <a:pt x="2459" y="0"/>
                      <a:pt x="2524" y="65"/>
                      <a:pt x="2524" y="145"/>
                    </a:cubicBezTo>
                    <a:cubicBezTo>
                      <a:pt x="2524" y="3267"/>
                      <a:pt x="2524" y="3267"/>
                      <a:pt x="2524" y="3267"/>
                    </a:cubicBezTo>
                    <a:cubicBezTo>
                      <a:pt x="2524" y="3347"/>
                      <a:pt x="2459" y="3412"/>
                      <a:pt x="2379" y="3412"/>
                    </a:cubicBezTo>
                    <a:close/>
                  </a:path>
                </a:pathLst>
              </a:custGeom>
              <a:noFill/>
              <a:ln w="57150">
                <a:gradFill>
                  <a:gsLst>
                    <a:gs pos="0">
                      <a:srgbClr val="DDDDDD"/>
                    </a:gs>
                    <a:gs pos="100000">
                      <a:srgbClr val="5F5F5F"/>
                    </a:gs>
                  </a:gsLst>
                  <a:lin ang="5400000" scaled="1"/>
                </a:gra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 name="Oval 9">
                <a:extLst>
                  <a:ext uri="{FF2B5EF4-FFF2-40B4-BE49-F238E27FC236}">
                    <a16:creationId xmlns:a16="http://schemas.microsoft.com/office/drawing/2014/main" id="{5F29F362-4ECF-70A7-4136-80243DE80838}"/>
                  </a:ext>
                </a:extLst>
              </p:cNvPr>
              <p:cNvSpPr>
                <a:spLocks noChangeAspect="1"/>
              </p:cNvSpPr>
              <p:nvPr/>
            </p:nvSpPr>
            <p:spPr>
              <a:xfrm>
                <a:off x="12148048" y="1571443"/>
                <a:ext cx="91079" cy="91079"/>
              </a:xfrm>
              <a:prstGeom prst="ellipse">
                <a:avLst/>
              </a:prstGeom>
              <a:gradFill flip="none" rotWithShape="1">
                <a:gsLst>
                  <a:gs pos="44000">
                    <a:srgbClr val="000066"/>
                  </a:gs>
                  <a:gs pos="98230">
                    <a:srgbClr val="0066FF"/>
                  </a:gs>
                  <a:gs pos="0">
                    <a:srgbClr val="0066FF"/>
                  </a:gs>
                </a:gsLst>
                <a:path path="circle">
                  <a:fillToRect l="100000" t="100000"/>
                </a:path>
                <a:tileRect r="-100000" b="-100000"/>
              </a:gradFill>
              <a:ln w="31750">
                <a:solidFill>
                  <a:srgbClr val="1C1C1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0">
                <a:extLst>
                  <a:ext uri="{FF2B5EF4-FFF2-40B4-BE49-F238E27FC236}">
                    <a16:creationId xmlns:a16="http://schemas.microsoft.com/office/drawing/2014/main" id="{97B9C0EB-5496-DCBD-C3E3-11511D256423}"/>
                  </a:ext>
                </a:extLst>
              </p:cNvPr>
              <p:cNvSpPr>
                <a:spLocks noChangeAspect="1"/>
              </p:cNvSpPr>
              <p:nvPr/>
            </p:nvSpPr>
            <p:spPr>
              <a:xfrm>
                <a:off x="12383843" y="1604990"/>
                <a:ext cx="23985" cy="23985"/>
              </a:xfrm>
              <a:prstGeom prst="ellipse">
                <a:avLst/>
              </a:prstGeom>
              <a:solidFill>
                <a:srgbClr val="00000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1">
                <a:extLst>
                  <a:ext uri="{FF2B5EF4-FFF2-40B4-BE49-F238E27FC236}">
                    <a16:creationId xmlns:a16="http://schemas.microsoft.com/office/drawing/2014/main" id="{440D17E8-1CBC-C83C-55C2-4FB93444E7C6}"/>
                  </a:ext>
                </a:extLst>
              </p:cNvPr>
              <p:cNvSpPr>
                <a:spLocks noChangeAspect="1"/>
              </p:cNvSpPr>
              <p:nvPr/>
            </p:nvSpPr>
            <p:spPr>
              <a:xfrm>
                <a:off x="12526839" y="1571443"/>
                <a:ext cx="91079" cy="91079"/>
              </a:xfrm>
              <a:prstGeom prst="ellipse">
                <a:avLst/>
              </a:prstGeom>
              <a:solidFill>
                <a:srgbClr val="00000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12">
                <a:extLst>
                  <a:ext uri="{FF2B5EF4-FFF2-40B4-BE49-F238E27FC236}">
                    <a16:creationId xmlns:a16="http://schemas.microsoft.com/office/drawing/2014/main" id="{A0BC2BFE-2E9F-F98A-A208-3331A42AF013}"/>
                  </a:ext>
                </a:extLst>
              </p:cNvPr>
              <p:cNvSpPr>
                <a:spLocks noChangeAspect="1"/>
              </p:cNvSpPr>
              <p:nvPr/>
            </p:nvSpPr>
            <p:spPr>
              <a:xfrm>
                <a:off x="11963387" y="1579346"/>
                <a:ext cx="75272" cy="75272"/>
              </a:xfrm>
              <a:prstGeom prst="ellipse">
                <a:avLst/>
              </a:prstGeom>
              <a:solidFill>
                <a:srgbClr val="00000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13">
                <a:extLst>
                  <a:ext uri="{FF2B5EF4-FFF2-40B4-BE49-F238E27FC236}">
                    <a16:creationId xmlns:a16="http://schemas.microsoft.com/office/drawing/2014/main" id="{0B3E3A48-19F2-E1A9-0DBD-C2B3E8062DE2}"/>
                  </a:ext>
                </a:extLst>
              </p:cNvPr>
              <p:cNvSpPr>
                <a:spLocks noChangeAspect="1"/>
              </p:cNvSpPr>
              <p:nvPr/>
            </p:nvSpPr>
            <p:spPr>
              <a:xfrm>
                <a:off x="11793825" y="1591276"/>
                <a:ext cx="51412" cy="51412"/>
              </a:xfrm>
              <a:prstGeom prst="ellipse">
                <a:avLst/>
              </a:prstGeom>
              <a:solidFill>
                <a:srgbClr val="00000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7" name="图片占位符 31" descr="笔记本电脑的键盘上&#10;&#10;AI 生成的内容可能不正确。">
              <a:extLst>
                <a:ext uri="{FF2B5EF4-FFF2-40B4-BE49-F238E27FC236}">
                  <a16:creationId xmlns:a16="http://schemas.microsoft.com/office/drawing/2014/main" id="{72C610B9-0336-45A1-9149-C3A2215D7FA1}"/>
                </a:ext>
              </a:extLst>
            </p:cNvPr>
            <p:cNvPicPr>
              <a:picLocks noChangeAspect="1"/>
            </p:cNvPicPr>
            <p:nvPr/>
          </p:nvPicPr>
          <p:blipFill>
            <a:blip r:embed="rId4">
              <a:extLst>
                <a:ext uri="{28A0092B-C50C-407E-A947-70E740481C1C}">
                  <a14:useLocalDpi xmlns:a14="http://schemas.microsoft.com/office/drawing/2010/main" val="0"/>
                </a:ext>
              </a:extLst>
            </a:blip>
            <a:srcRect l="25860" r="25860"/>
            <a:stretch>
              <a:fillRect/>
            </a:stretch>
          </p:blipFill>
          <p:spPr>
            <a:xfrm>
              <a:off x="3400425" y="1822748"/>
              <a:ext cx="5391150" cy="7429500"/>
            </a:xfrm>
            <a:prstGeom prst="rect">
              <a:avLst/>
            </a:prstGeom>
          </p:spPr>
        </p:pic>
      </p:grpSp>
      <p:sp>
        <p:nvSpPr>
          <p:cNvPr id="29" name="Rectangle: Rounded Corners 15">
            <a:extLst>
              <a:ext uri="{FF2B5EF4-FFF2-40B4-BE49-F238E27FC236}">
                <a16:creationId xmlns:a16="http://schemas.microsoft.com/office/drawing/2014/main" id="{B279BBF7-40DD-BFD7-90FD-3C894B328975}"/>
              </a:ext>
            </a:extLst>
          </p:cNvPr>
          <p:cNvSpPr/>
          <p:nvPr/>
        </p:nvSpPr>
        <p:spPr>
          <a:xfrm>
            <a:off x="4495625" y="3588286"/>
            <a:ext cx="3200751" cy="2553254"/>
          </a:xfrm>
          <a:prstGeom prst="roundRect">
            <a:avLst>
              <a:gd name="adj" fmla="val 6171"/>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sp>
        <p:nvSpPr>
          <p:cNvPr id="36" name="Rectangle: Rounded Corners 20">
            <a:extLst>
              <a:ext uri="{FF2B5EF4-FFF2-40B4-BE49-F238E27FC236}">
                <a16:creationId xmlns:a16="http://schemas.microsoft.com/office/drawing/2014/main" id="{E5BF52E0-1D15-51EB-E898-0EADAB2ADE08}"/>
              </a:ext>
            </a:extLst>
          </p:cNvPr>
          <p:cNvSpPr/>
          <p:nvPr/>
        </p:nvSpPr>
        <p:spPr>
          <a:xfrm>
            <a:off x="1066801" y="3588286"/>
            <a:ext cx="3200751" cy="2553254"/>
          </a:xfrm>
          <a:prstGeom prst="roundRect">
            <a:avLst>
              <a:gd name="adj" fmla="val 6171"/>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1" name="Rectangle: Rounded Corners 25">
            <a:extLst>
              <a:ext uri="{FF2B5EF4-FFF2-40B4-BE49-F238E27FC236}">
                <a16:creationId xmlns:a16="http://schemas.microsoft.com/office/drawing/2014/main" id="{C8EEEF7C-9E66-D121-1D01-0A44DE4770C3}"/>
              </a:ext>
            </a:extLst>
          </p:cNvPr>
          <p:cNvSpPr/>
          <p:nvPr/>
        </p:nvSpPr>
        <p:spPr>
          <a:xfrm>
            <a:off x="7924449" y="3588286"/>
            <a:ext cx="3200751" cy="2553254"/>
          </a:xfrm>
          <a:prstGeom prst="roundRect">
            <a:avLst>
              <a:gd name="adj" fmla="val 6171"/>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lt1"/>
              </a:solidFill>
            </a:endParaRPr>
          </a:p>
        </p:txBody>
      </p:sp>
      <p:sp>
        <p:nvSpPr>
          <p:cNvPr id="58" name="文本框 57">
            <a:extLst>
              <a:ext uri="{FF2B5EF4-FFF2-40B4-BE49-F238E27FC236}">
                <a16:creationId xmlns:a16="http://schemas.microsoft.com/office/drawing/2014/main" id="{9DA00536-DEA3-E0A2-67B0-586EECFB2C25}"/>
              </a:ext>
            </a:extLst>
          </p:cNvPr>
          <p:cNvSpPr txBox="1"/>
          <p:nvPr/>
        </p:nvSpPr>
        <p:spPr>
          <a:xfrm>
            <a:off x="1261508" y="3779776"/>
            <a:ext cx="1969554"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Overall Expense Ratios</a:t>
            </a:r>
          </a:p>
        </p:txBody>
      </p:sp>
      <p:sp>
        <p:nvSpPr>
          <p:cNvPr id="59" name="标题 1">
            <a:extLst>
              <a:ext uri="{FF2B5EF4-FFF2-40B4-BE49-F238E27FC236}">
                <a16:creationId xmlns:a16="http://schemas.microsoft.com/office/drawing/2014/main" id="{EF886BA9-5CED-2991-2419-D3A36DBFB6A8}"/>
              </a:ext>
            </a:extLst>
          </p:cNvPr>
          <p:cNvSpPr txBox="1"/>
          <p:nvPr/>
        </p:nvSpPr>
        <p:spPr>
          <a:xfrm>
            <a:off x="1259723" y="4384039"/>
            <a:ext cx="2923428" cy="1561581"/>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solidFill>
                  <a:schemeClr val="bg1"/>
                </a:solidFill>
              </a:rPr>
              <a:t>The actual sales expense ratio was 8.1%, lower than the budget of 8.5%, the management expense ratio was 4.2% (budget 4.5%), and the R &amp; D expense ratio was 5.0%, meeting the budget. This shows the company's effective cost - control measures.</a:t>
            </a:r>
          </a:p>
        </p:txBody>
      </p:sp>
      <p:sp>
        <p:nvSpPr>
          <p:cNvPr id="62" name="文本框 61">
            <a:extLst>
              <a:ext uri="{FF2B5EF4-FFF2-40B4-BE49-F238E27FC236}">
                <a16:creationId xmlns:a16="http://schemas.microsoft.com/office/drawing/2014/main" id="{D151E209-B781-E1C3-4365-3E4AA1B473CB}"/>
              </a:ext>
            </a:extLst>
          </p:cNvPr>
          <p:cNvSpPr txBox="1"/>
          <p:nvPr/>
        </p:nvSpPr>
        <p:spPr>
          <a:xfrm>
            <a:off x="4730343" y="3779776"/>
            <a:ext cx="1969554"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Sales Expense Details</a:t>
            </a:r>
          </a:p>
        </p:txBody>
      </p:sp>
      <p:sp>
        <p:nvSpPr>
          <p:cNvPr id="63" name="标题 1">
            <a:extLst>
              <a:ext uri="{FF2B5EF4-FFF2-40B4-BE49-F238E27FC236}">
                <a16:creationId xmlns:a16="http://schemas.microsoft.com/office/drawing/2014/main" id="{27AC7D1D-4C15-CA72-9DF0-1BDF9396B85C}"/>
              </a:ext>
            </a:extLst>
          </p:cNvPr>
          <p:cNvSpPr txBox="1"/>
          <p:nvPr/>
        </p:nvSpPr>
        <p:spPr>
          <a:xfrm>
            <a:off x="4728558" y="4384039"/>
            <a:ext cx="2923428" cy="1349985"/>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t>Channel rebates cost 120 million yuan, with an ROI of 2.8, generating an incremental gross profit of 336 million yuan. Online advertising cost 90 million yuan, with an ROI of 3.2, resulting in new revenue of 288 million yuan. </a:t>
            </a:r>
          </a:p>
        </p:txBody>
      </p:sp>
      <p:sp>
        <p:nvSpPr>
          <p:cNvPr id="64" name="文本框 63">
            <a:extLst>
              <a:ext uri="{FF2B5EF4-FFF2-40B4-BE49-F238E27FC236}">
                <a16:creationId xmlns:a16="http://schemas.microsoft.com/office/drawing/2014/main" id="{36FAB4F8-B740-1A8C-BBC2-B541A54E5588}"/>
              </a:ext>
            </a:extLst>
          </p:cNvPr>
          <p:cNvSpPr txBox="1"/>
          <p:nvPr/>
        </p:nvSpPr>
        <p:spPr>
          <a:xfrm>
            <a:off x="8158143" y="3779776"/>
            <a:ext cx="1969554"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3"/>
                </a:solidFill>
              </a:rPr>
              <a:t>Cost - Saving Measures</a:t>
            </a:r>
          </a:p>
        </p:txBody>
      </p:sp>
      <p:sp>
        <p:nvSpPr>
          <p:cNvPr id="65" name="标题 1">
            <a:extLst>
              <a:ext uri="{FF2B5EF4-FFF2-40B4-BE49-F238E27FC236}">
                <a16:creationId xmlns:a16="http://schemas.microsoft.com/office/drawing/2014/main" id="{85789495-64BF-FA93-7306-B61E74C0F105}"/>
              </a:ext>
            </a:extLst>
          </p:cNvPr>
          <p:cNvSpPr txBox="1"/>
          <p:nvPr/>
        </p:nvSpPr>
        <p:spPr>
          <a:xfrm>
            <a:off x="8156358" y="4384039"/>
            <a:ext cx="2923428" cy="1349985"/>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t>Tightening travel standards saved 4 million yuan, and the launch of the financial shared service center will save 12 million yuan in annual labor costs for 3 years, demonstrating the company's long - term cost - control strategies.</a:t>
            </a:r>
          </a:p>
        </p:txBody>
      </p:sp>
    </p:spTree>
    <p:extLst>
      <p:ext uri="{BB962C8B-B14F-4D97-AF65-F5344CB8AC3E}">
        <p14:creationId xmlns:p14="http://schemas.microsoft.com/office/powerpoint/2010/main" val="17372322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F95877-EAB7-64AA-E773-CFCDBA2F6E03}"/>
            </a:ext>
          </a:extLst>
        </p:cNvPr>
        <p:cNvGrpSpPr/>
        <p:nvPr/>
      </p:nvGrpSpPr>
      <p:grpSpPr>
        <a:xfrm>
          <a:off x="0" y="0"/>
          <a:ext cx="0" cy="0"/>
          <a:chOff x="0" y="0"/>
          <a:chExt cx="0" cy="0"/>
        </a:xfrm>
      </p:grpSpPr>
      <p:pic>
        <p:nvPicPr>
          <p:cNvPr id="7" name="图片 6" descr="屏幕上有字&#10;&#10;AI 生成的内容可能不正确。">
            <a:extLst>
              <a:ext uri="{FF2B5EF4-FFF2-40B4-BE49-F238E27FC236}">
                <a16:creationId xmlns:a16="http://schemas.microsoft.com/office/drawing/2014/main" id="{AED30B6A-E050-DB4E-7577-8BFA17CF1191}"/>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t="15625"/>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8" name="任意多边形: 形状 7">
            <a:extLst>
              <a:ext uri="{FF2B5EF4-FFF2-40B4-BE49-F238E27FC236}">
                <a16:creationId xmlns:a16="http://schemas.microsoft.com/office/drawing/2014/main" id="{8B3DA0A9-0B80-F898-8F1B-6578E18A1AD7}"/>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9" name="组合 8">
            <a:extLst>
              <a:ext uri="{FF2B5EF4-FFF2-40B4-BE49-F238E27FC236}">
                <a16:creationId xmlns:a16="http://schemas.microsoft.com/office/drawing/2014/main" id="{2FE2B084-8398-A3CD-BC31-6F29A8EADF0F}"/>
              </a:ext>
            </a:extLst>
          </p:cNvPr>
          <p:cNvGrpSpPr/>
          <p:nvPr/>
        </p:nvGrpSpPr>
        <p:grpSpPr>
          <a:xfrm flipH="1">
            <a:off x="0" y="0"/>
            <a:ext cx="6871845" cy="1237616"/>
            <a:chOff x="5320156" y="0"/>
            <a:chExt cx="6871845" cy="1237616"/>
          </a:xfrm>
        </p:grpSpPr>
        <p:sp>
          <p:nvSpPr>
            <p:cNvPr id="10" name="任意多边形: 形状 9">
              <a:extLst>
                <a:ext uri="{FF2B5EF4-FFF2-40B4-BE49-F238E27FC236}">
                  <a16:creationId xmlns:a16="http://schemas.microsoft.com/office/drawing/2014/main" id="{480257EE-2972-125A-04EC-2AE2A25E3524}"/>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1" name="任意多边形: 形状 10">
              <a:extLst>
                <a:ext uri="{FF2B5EF4-FFF2-40B4-BE49-F238E27FC236}">
                  <a16:creationId xmlns:a16="http://schemas.microsoft.com/office/drawing/2014/main" id="{1DB4DDE2-A4C3-F86E-C8AC-EA0029080E88}"/>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12" name="组合 11">
            <a:extLst>
              <a:ext uri="{FF2B5EF4-FFF2-40B4-BE49-F238E27FC236}">
                <a16:creationId xmlns:a16="http://schemas.microsoft.com/office/drawing/2014/main" id="{3F0860C3-4696-77FB-27D7-CD8AADE79B07}"/>
              </a:ext>
            </a:extLst>
          </p:cNvPr>
          <p:cNvGrpSpPr/>
          <p:nvPr/>
        </p:nvGrpSpPr>
        <p:grpSpPr>
          <a:xfrm>
            <a:off x="731838" y="549275"/>
            <a:ext cx="1440016" cy="271796"/>
            <a:chOff x="800458" y="692150"/>
            <a:chExt cx="1440016" cy="271796"/>
          </a:xfrm>
        </p:grpSpPr>
        <p:sp>
          <p:nvSpPr>
            <p:cNvPr id="13" name="文本框 12">
              <a:extLst>
                <a:ext uri="{FF2B5EF4-FFF2-40B4-BE49-F238E27FC236}">
                  <a16:creationId xmlns:a16="http://schemas.microsoft.com/office/drawing/2014/main" id="{2BB357EE-EE3C-1DD5-A58E-4ED47FEEA416}"/>
                </a:ext>
              </a:extLst>
            </p:cNvPr>
            <p:cNvSpPr txBox="1"/>
            <p:nvPr/>
          </p:nvSpPr>
          <p:spPr>
            <a:xfrm>
              <a:off x="800458" y="701090"/>
              <a:ext cx="1440016" cy="253916"/>
            </a:xfrm>
            <a:prstGeom prst="rect">
              <a:avLst/>
            </a:prstGeom>
            <a:noFill/>
          </p:spPr>
          <p:txBody>
            <a:bodyPr wrap="square">
              <a:spAutoFit/>
            </a:bodyPr>
            <a:lstStyle/>
            <a:p>
              <a:pPr algn="ctr"/>
              <a:r>
                <a:rPr lang="en-US" altLang="zh-CN" sz="1050" dirty="0">
                  <a:solidFill>
                    <a:schemeClr val="bg1"/>
                  </a:solidFill>
                  <a:latin typeface="+mj-ea"/>
                  <a:ea typeface="+mj-ea"/>
                </a:rPr>
                <a:t>About our</a:t>
              </a:r>
              <a:endParaRPr lang="zh-CN" altLang="en-US" sz="1050" dirty="0">
                <a:solidFill>
                  <a:schemeClr val="bg1"/>
                </a:solidFill>
                <a:latin typeface="+mj-ea"/>
                <a:ea typeface="+mj-ea"/>
              </a:endParaRPr>
            </a:p>
          </p:txBody>
        </p:sp>
        <p:sp>
          <p:nvSpPr>
            <p:cNvPr id="14" name="矩形: 圆角 13">
              <a:extLst>
                <a:ext uri="{FF2B5EF4-FFF2-40B4-BE49-F238E27FC236}">
                  <a16:creationId xmlns:a16="http://schemas.microsoft.com/office/drawing/2014/main" id="{48CA9063-C191-49CA-6B94-18DAE4A25B95}"/>
                </a:ext>
              </a:extLst>
            </p:cNvPr>
            <p:cNvSpPr/>
            <p:nvPr/>
          </p:nvSpPr>
          <p:spPr>
            <a:xfrm>
              <a:off x="809266" y="692150"/>
              <a:ext cx="1422400"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标题 1">
            <a:extLst>
              <a:ext uri="{FF2B5EF4-FFF2-40B4-BE49-F238E27FC236}">
                <a16:creationId xmlns:a16="http://schemas.microsoft.com/office/drawing/2014/main" id="{734E32B5-95FB-83E1-2F66-D1C59B24A403}"/>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805EB9B6-F951-D173-F34F-3241DF41B82A}"/>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7" name="标题 1">
            <a:extLst>
              <a:ext uri="{FF2B5EF4-FFF2-40B4-BE49-F238E27FC236}">
                <a16:creationId xmlns:a16="http://schemas.microsoft.com/office/drawing/2014/main" id="{A2E2B267-AE14-6EF4-831F-07DD600EA927}"/>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8" name="标题 1">
            <a:extLst>
              <a:ext uri="{FF2B5EF4-FFF2-40B4-BE49-F238E27FC236}">
                <a16:creationId xmlns:a16="http://schemas.microsoft.com/office/drawing/2014/main" id="{7EB51E12-0EE8-6C8F-5C45-4B15EE3F5E5D}"/>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grpSp>
        <p:nvGrpSpPr>
          <p:cNvPr id="35" name="组合 34">
            <a:extLst>
              <a:ext uri="{FF2B5EF4-FFF2-40B4-BE49-F238E27FC236}">
                <a16:creationId xmlns:a16="http://schemas.microsoft.com/office/drawing/2014/main" id="{F0ABFE15-6B6B-41DE-8719-E9A4B60470CE}"/>
              </a:ext>
            </a:extLst>
          </p:cNvPr>
          <p:cNvGrpSpPr/>
          <p:nvPr/>
        </p:nvGrpSpPr>
        <p:grpSpPr>
          <a:xfrm>
            <a:off x="1193994" y="2030761"/>
            <a:ext cx="3432464" cy="3432464"/>
            <a:chOff x="1193994" y="2226220"/>
            <a:chExt cx="3432464" cy="3432464"/>
          </a:xfrm>
        </p:grpSpPr>
        <p:sp>
          <p:nvSpPr>
            <p:cNvPr id="22" name="椭圆 21">
              <a:extLst>
                <a:ext uri="{FF2B5EF4-FFF2-40B4-BE49-F238E27FC236}">
                  <a16:creationId xmlns:a16="http://schemas.microsoft.com/office/drawing/2014/main" id="{988AD386-A182-257C-446D-8CDFF41B0CD2}"/>
                </a:ext>
              </a:extLst>
            </p:cNvPr>
            <p:cNvSpPr/>
            <p:nvPr/>
          </p:nvSpPr>
          <p:spPr>
            <a:xfrm rot="18669347">
              <a:off x="1193994" y="2226220"/>
              <a:ext cx="3432464" cy="3432464"/>
            </a:xfrm>
            <a:prstGeom prst="roundRect">
              <a:avLst/>
            </a:prstGeom>
            <a:gradFill flip="none" rotWithShape="1">
              <a:gsLst>
                <a:gs pos="0">
                  <a:schemeClr val="accent1">
                    <a:alpha val="64000"/>
                  </a:schemeClr>
                </a:gs>
                <a:gs pos="73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椭圆 22">
              <a:extLst>
                <a:ext uri="{FF2B5EF4-FFF2-40B4-BE49-F238E27FC236}">
                  <a16:creationId xmlns:a16="http://schemas.microsoft.com/office/drawing/2014/main" id="{8E04FD10-80BF-278C-6159-1765055C0613}"/>
                </a:ext>
              </a:extLst>
            </p:cNvPr>
            <p:cNvSpPr/>
            <p:nvPr/>
          </p:nvSpPr>
          <p:spPr>
            <a:xfrm rot="14400000">
              <a:off x="1214576" y="2246802"/>
              <a:ext cx="3391300" cy="3391300"/>
            </a:xfrm>
            <a:prstGeom prst="roundRect">
              <a:avLst/>
            </a:prstGeom>
            <a:gradFill flip="none" rotWithShape="1">
              <a:gsLst>
                <a:gs pos="0">
                  <a:schemeClr val="accent2">
                    <a:alpha val="64000"/>
                  </a:schemeClr>
                </a:gs>
                <a:gs pos="73000">
                  <a:schemeClr val="accent1">
                    <a:lumMod val="50000"/>
                    <a:alpha val="0"/>
                  </a:schemeClr>
                </a:gs>
              </a:gsLst>
              <a:lin ang="54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9" name="组合 28">
            <a:extLst>
              <a:ext uri="{FF2B5EF4-FFF2-40B4-BE49-F238E27FC236}">
                <a16:creationId xmlns:a16="http://schemas.microsoft.com/office/drawing/2014/main" id="{962D96EA-4DD6-0F49-F58C-0E97CC942227}"/>
              </a:ext>
            </a:extLst>
          </p:cNvPr>
          <p:cNvGrpSpPr/>
          <p:nvPr/>
        </p:nvGrpSpPr>
        <p:grpSpPr>
          <a:xfrm>
            <a:off x="1800092" y="2842284"/>
            <a:ext cx="2220268" cy="1809419"/>
            <a:chOff x="2163047" y="2842283"/>
            <a:chExt cx="2220268" cy="1809419"/>
          </a:xfrm>
        </p:grpSpPr>
        <p:sp>
          <p:nvSpPr>
            <p:cNvPr id="26" name="文本框 25">
              <a:extLst>
                <a:ext uri="{FF2B5EF4-FFF2-40B4-BE49-F238E27FC236}">
                  <a16:creationId xmlns:a16="http://schemas.microsoft.com/office/drawing/2014/main" id="{B898D14D-F697-2E36-F767-AE6A9B36C2EC}"/>
                </a:ext>
              </a:extLst>
            </p:cNvPr>
            <p:cNvSpPr txBox="1"/>
            <p:nvPr/>
          </p:nvSpPr>
          <p:spPr>
            <a:xfrm>
              <a:off x="2163047" y="4005371"/>
              <a:ext cx="2220268" cy="646331"/>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r>
                <a:rPr lang="en-US" altLang="zh-CN" sz="3600"/>
                <a:t>PART</a:t>
              </a:r>
              <a:endParaRPr lang="zh-CN" altLang="en-US" sz="3600" dirty="0"/>
            </a:p>
          </p:txBody>
        </p:sp>
        <p:sp>
          <p:nvSpPr>
            <p:cNvPr id="27" name="文本框 26">
              <a:extLst>
                <a:ext uri="{FF2B5EF4-FFF2-40B4-BE49-F238E27FC236}">
                  <a16:creationId xmlns:a16="http://schemas.microsoft.com/office/drawing/2014/main" id="{FB10C781-411F-EE94-15C3-0B4197C44A06}"/>
                </a:ext>
              </a:extLst>
            </p:cNvPr>
            <p:cNvSpPr txBox="1"/>
            <p:nvPr/>
          </p:nvSpPr>
          <p:spPr>
            <a:xfrm>
              <a:off x="2163047" y="2842283"/>
              <a:ext cx="2220268" cy="1323439"/>
            </a:xfrm>
            <a:prstGeom prst="rect">
              <a:avLst/>
            </a:prstGeom>
            <a:noFill/>
          </p:spPr>
          <p:txBody>
            <a:bodyPr wrap="square" rtlCol="0">
              <a:spAutoFit/>
            </a:bodyPr>
            <a:lstStyle>
              <a:defPPr>
                <a:defRPr lang="zh-CN"/>
              </a:defPPr>
              <a:lvl1pPr>
                <a:defRPr sz="4800">
                  <a:solidFill>
                    <a:schemeClr val="bg1"/>
                  </a:solidFill>
                  <a:effectLst>
                    <a:outerShdw blurRad="50800" dist="38100" dir="2700000" algn="tl" rotWithShape="0">
                      <a:prstClr val="black">
                        <a:alpha val="40000"/>
                      </a:prstClr>
                    </a:outerShdw>
                  </a:effectLst>
                  <a:latin typeface="+mj-ea"/>
                  <a:ea typeface="+mj-ea"/>
                </a:defRPr>
              </a:lvl1pPr>
            </a:lstStyle>
            <a:p>
              <a:r>
                <a:rPr lang="en-US" altLang="zh-CN" sz="8000"/>
                <a:t>02</a:t>
              </a:r>
              <a:endParaRPr lang="zh-CN" altLang="en-US" sz="8000" dirty="0"/>
            </a:p>
          </p:txBody>
        </p:sp>
      </p:grpSp>
      <p:grpSp>
        <p:nvGrpSpPr>
          <p:cNvPr id="34" name="组合 33">
            <a:extLst>
              <a:ext uri="{FF2B5EF4-FFF2-40B4-BE49-F238E27FC236}">
                <a16:creationId xmlns:a16="http://schemas.microsoft.com/office/drawing/2014/main" id="{E6C4325A-2153-38BB-0D36-D76F1BD199E4}"/>
              </a:ext>
            </a:extLst>
          </p:cNvPr>
          <p:cNvGrpSpPr/>
          <p:nvPr/>
        </p:nvGrpSpPr>
        <p:grpSpPr>
          <a:xfrm>
            <a:off x="4428867" y="2943687"/>
            <a:ext cx="6921760" cy="1606613"/>
            <a:chOff x="4247254" y="3037743"/>
            <a:chExt cx="6921760" cy="1606613"/>
          </a:xfrm>
        </p:grpSpPr>
        <p:cxnSp>
          <p:nvCxnSpPr>
            <p:cNvPr id="31" name="直接连接符 30">
              <a:extLst>
                <a:ext uri="{FF2B5EF4-FFF2-40B4-BE49-F238E27FC236}">
                  <a16:creationId xmlns:a16="http://schemas.microsoft.com/office/drawing/2014/main" id="{EA33EB67-E24A-5B74-CBAA-5019E55DF905}"/>
                </a:ext>
              </a:extLst>
            </p:cNvPr>
            <p:cNvCxnSpPr>
              <a:cxnSpLocks/>
            </p:cNvCxnSpPr>
            <p:nvPr/>
          </p:nvCxnSpPr>
          <p:spPr>
            <a:xfrm>
              <a:off x="4407315" y="4484009"/>
              <a:ext cx="6761699" cy="0"/>
            </a:xfrm>
            <a:prstGeom prst="line">
              <a:avLst/>
            </a:prstGeom>
            <a:noFill/>
            <a:ln w="6350">
              <a:gradFill flip="none" rotWithShape="1">
                <a:gsLst>
                  <a:gs pos="0">
                    <a:schemeClr val="bg1"/>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sp>
          <p:nvSpPr>
            <p:cNvPr id="33" name="矩形: 圆角 32">
              <a:extLst>
                <a:ext uri="{FF2B5EF4-FFF2-40B4-BE49-F238E27FC236}">
                  <a16:creationId xmlns:a16="http://schemas.microsoft.com/office/drawing/2014/main" id="{0B1E745D-65E7-8B92-D6C4-279B0FF0B542}"/>
                </a:ext>
              </a:extLst>
            </p:cNvPr>
            <p:cNvSpPr/>
            <p:nvPr/>
          </p:nvSpPr>
          <p:spPr>
            <a:xfrm>
              <a:off x="4318415" y="4484009"/>
              <a:ext cx="5083406" cy="160347"/>
            </a:xfrm>
            <a:prstGeom prst="roundRect">
              <a:avLst>
                <a:gd name="adj" fmla="val 50000"/>
              </a:avLst>
            </a:prstGeom>
            <a:gradFill>
              <a:gsLst>
                <a:gs pos="0">
                  <a:schemeClr val="accent2"/>
                </a:gs>
                <a:gs pos="100000">
                  <a:schemeClr val="accent2">
                    <a:lumMod val="50000"/>
                    <a:alpha val="0"/>
                  </a:schemeClr>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C82338EB-4250-1CCA-CA47-CF79A836106D}"/>
                </a:ext>
              </a:extLst>
            </p:cNvPr>
            <p:cNvSpPr txBox="1"/>
            <p:nvPr/>
          </p:nvSpPr>
          <p:spPr>
            <a:xfrm>
              <a:off x="4247254" y="3037743"/>
              <a:ext cx="6239198" cy="1288686"/>
            </a:xfrm>
            <a:prstGeom prst="rect">
              <a:avLst/>
            </a:prstGeom>
            <a:noFill/>
          </p:spPr>
          <p:txBody>
            <a:bodyPr wrap="square" rtlCol="0">
              <a:spAutoFit/>
            </a:bodyPr>
            <a:lstStyle/>
            <a:p>
              <a:pPr>
                <a:lnSpc>
                  <a:spcPct val="125000"/>
                </a:lnSpc>
              </a:pPr>
              <a:r>
                <a:rPr lang="en-US" altLang="zh-CN" sz="3200">
                  <a:solidFill>
                    <a:schemeClr val="bg1"/>
                  </a:solidFill>
                  <a:effectLst>
                    <a:outerShdw blurRad="50800" dist="38100" dir="2700000" algn="tl" rotWithShape="0">
                      <a:prstClr val="black">
                        <a:alpha val="40000"/>
                      </a:prstClr>
                    </a:outerShdw>
                  </a:effectLst>
                  <a:latin typeface="+mj-ea"/>
                  <a:ea typeface="+mj-ea"/>
                </a:rPr>
                <a:t>Market Dynamics and Competitive Landscape</a:t>
              </a:r>
            </a:p>
          </p:txBody>
        </p:sp>
      </p:grpSp>
      <p:grpSp>
        <p:nvGrpSpPr>
          <p:cNvPr id="37" name="组合 36">
            <a:extLst>
              <a:ext uri="{FF2B5EF4-FFF2-40B4-BE49-F238E27FC236}">
                <a16:creationId xmlns:a16="http://schemas.microsoft.com/office/drawing/2014/main" id="{876F3F68-55C1-3ABB-F02E-57084AD60D62}"/>
              </a:ext>
            </a:extLst>
          </p:cNvPr>
          <p:cNvGrpSpPr/>
          <p:nvPr/>
        </p:nvGrpSpPr>
        <p:grpSpPr>
          <a:xfrm flipV="1">
            <a:off x="5320155" y="5620384"/>
            <a:ext cx="6871845" cy="1237616"/>
            <a:chOff x="5320156" y="0"/>
            <a:chExt cx="6871845" cy="1237616"/>
          </a:xfrm>
        </p:grpSpPr>
        <p:sp>
          <p:nvSpPr>
            <p:cNvPr id="38" name="任意多边形: 形状 37">
              <a:extLst>
                <a:ext uri="{FF2B5EF4-FFF2-40B4-BE49-F238E27FC236}">
                  <a16:creationId xmlns:a16="http://schemas.microsoft.com/office/drawing/2014/main" id="{01386BDA-DED5-D5E7-BE2B-030B2D8FCCC9}"/>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9" name="任意多边形: 形状 38">
              <a:extLst>
                <a:ext uri="{FF2B5EF4-FFF2-40B4-BE49-F238E27FC236}">
                  <a16:creationId xmlns:a16="http://schemas.microsoft.com/office/drawing/2014/main" id="{DAA520AB-E330-7EC5-E4A2-723609CDF58D}"/>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Tree>
    <p:extLst>
      <p:ext uri="{BB962C8B-B14F-4D97-AF65-F5344CB8AC3E}">
        <p14:creationId xmlns:p14="http://schemas.microsoft.com/office/powerpoint/2010/main" val="1370989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271D12-09B4-0B55-B4F5-5A61D35B9FC9}"/>
            </a:ext>
          </a:extLst>
        </p:cNvPr>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69E01800-2342-48B3-808B-F982B4FA925E}"/>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39C837C1-D9E2-C73E-BA47-52C37658E1A4}"/>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08412974-0307-4B18-DD06-455491378F85}"/>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D52813DF-A225-BF05-21CB-FE2F1FC743CE}"/>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C00235D6-DBB9-89F9-D14F-4A24120919E8}"/>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2FDE0FCB-C64A-2203-5893-962B5CD57E0E}"/>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0AE447D0-5D10-A6EB-9F33-7EE792A7A986}"/>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86A713C4-A4A5-0C0C-1573-2E9F9CC02DBD}"/>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5A9E194D-FE21-C681-2D6E-F908A6A129D0}"/>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168F4657-A331-1A59-6710-196815835F93}"/>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BCAC5446-A5C4-3A8B-BE65-88986B60CBEA}"/>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B5A213A1-0BE9-9D20-6264-A0FD2B74809E}"/>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D4590CBB-9433-7AA1-CC1E-939E12E79D5C}"/>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6450606C-895F-DBD2-BC78-A0B8CAE21D7F}"/>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24D2EE45-B9D6-ADDF-0A15-33794BEA4797}"/>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MARKET DYNAMICS AND COMPETITIVE LANDSCAPE</a:t>
            </a:r>
          </a:p>
        </p:txBody>
      </p:sp>
      <p:grpSp>
        <p:nvGrpSpPr>
          <p:cNvPr id="91" name="组合 90">
            <a:extLst>
              <a:ext uri="{FF2B5EF4-FFF2-40B4-BE49-F238E27FC236}">
                <a16:creationId xmlns:a16="http://schemas.microsoft.com/office/drawing/2014/main" id="{73A07F2E-0108-AD60-B863-578555F2AC94}"/>
              </a:ext>
            </a:extLst>
          </p:cNvPr>
          <p:cNvGrpSpPr/>
          <p:nvPr/>
        </p:nvGrpSpPr>
        <p:grpSpPr>
          <a:xfrm>
            <a:off x="746447" y="2766033"/>
            <a:ext cx="4522644" cy="3352558"/>
            <a:chOff x="746447" y="2766033"/>
            <a:chExt cx="3999819" cy="2964997"/>
          </a:xfrm>
        </p:grpSpPr>
        <p:sp>
          <p:nvSpPr>
            <p:cNvPr id="2" name="Shape 2284">
              <a:extLst>
                <a:ext uri="{FF2B5EF4-FFF2-40B4-BE49-F238E27FC236}">
                  <a16:creationId xmlns:a16="http://schemas.microsoft.com/office/drawing/2014/main" id="{2D71C27B-891A-EC01-D65C-AE892E964C51}"/>
                </a:ext>
              </a:extLst>
            </p:cNvPr>
            <p:cNvSpPr/>
            <p:nvPr/>
          </p:nvSpPr>
          <p:spPr>
            <a:xfrm>
              <a:off x="746447" y="2766033"/>
              <a:ext cx="673107" cy="1784119"/>
            </a:xfrm>
            <a:prstGeom prst="roundRect">
              <a:avLst>
                <a:gd name="adj" fmla="val 24390"/>
              </a:avLst>
            </a:prstGeom>
            <a:gradFill>
              <a:gsLst>
                <a:gs pos="0">
                  <a:schemeClr val="accent1"/>
                </a:gs>
                <a:gs pos="100000">
                  <a:schemeClr val="accent2"/>
                </a:gs>
              </a:gsLst>
              <a:lin ang="5400000"/>
            </a:gradFill>
            <a:ln w="12700">
              <a:miter lim="400000"/>
            </a:ln>
          </p:spPr>
          <p:txBody>
            <a:bodyPr lIns="45719" rIns="45719" anchor="ctr"/>
            <a:lstStyle/>
            <a:p>
              <a:endParaRPr/>
            </a:p>
          </p:txBody>
        </p:sp>
        <p:sp>
          <p:nvSpPr>
            <p:cNvPr id="5" name="Shape 2285">
              <a:extLst>
                <a:ext uri="{FF2B5EF4-FFF2-40B4-BE49-F238E27FC236}">
                  <a16:creationId xmlns:a16="http://schemas.microsoft.com/office/drawing/2014/main" id="{41EE6FC6-7495-7550-7FF8-18C90FB2902B}"/>
                </a:ext>
              </a:extLst>
            </p:cNvPr>
            <p:cNvSpPr/>
            <p:nvPr/>
          </p:nvSpPr>
          <p:spPr>
            <a:xfrm>
              <a:off x="1855351" y="2766033"/>
              <a:ext cx="673107" cy="2458961"/>
            </a:xfrm>
            <a:prstGeom prst="roundRect">
              <a:avLst>
                <a:gd name="adj" fmla="val 24390"/>
              </a:avLst>
            </a:prstGeom>
            <a:gradFill>
              <a:gsLst>
                <a:gs pos="0">
                  <a:schemeClr val="accent1"/>
                </a:gs>
                <a:gs pos="100000">
                  <a:schemeClr val="accent2"/>
                </a:gs>
              </a:gsLst>
              <a:lin ang="5400000"/>
            </a:gradFill>
            <a:ln w="12700">
              <a:miter lim="400000"/>
            </a:ln>
          </p:spPr>
          <p:txBody>
            <a:bodyPr lIns="45719" rIns="45719" anchor="ctr"/>
            <a:lstStyle/>
            <a:p>
              <a:endParaRPr/>
            </a:p>
          </p:txBody>
        </p:sp>
        <p:sp>
          <p:nvSpPr>
            <p:cNvPr id="8" name="Shape 2286">
              <a:extLst>
                <a:ext uri="{FF2B5EF4-FFF2-40B4-BE49-F238E27FC236}">
                  <a16:creationId xmlns:a16="http://schemas.microsoft.com/office/drawing/2014/main" id="{AD5825C6-62BA-714F-8392-8998D5645F48}"/>
                </a:ext>
              </a:extLst>
            </p:cNvPr>
            <p:cNvSpPr/>
            <p:nvPr/>
          </p:nvSpPr>
          <p:spPr>
            <a:xfrm>
              <a:off x="2964254" y="2766033"/>
              <a:ext cx="673108" cy="2964997"/>
            </a:xfrm>
            <a:prstGeom prst="roundRect">
              <a:avLst>
                <a:gd name="adj" fmla="val 24390"/>
              </a:avLst>
            </a:prstGeom>
            <a:gradFill>
              <a:gsLst>
                <a:gs pos="0">
                  <a:schemeClr val="accent1"/>
                </a:gs>
                <a:gs pos="100000">
                  <a:schemeClr val="accent2"/>
                </a:gs>
              </a:gsLst>
              <a:lin ang="5400000"/>
            </a:gradFill>
            <a:ln w="12700">
              <a:miter lim="400000"/>
            </a:ln>
          </p:spPr>
          <p:txBody>
            <a:bodyPr lIns="45719" rIns="45719" anchor="ctr"/>
            <a:lstStyle/>
            <a:p>
              <a:endParaRPr/>
            </a:p>
          </p:txBody>
        </p:sp>
        <p:sp>
          <p:nvSpPr>
            <p:cNvPr id="18" name="Shape 2287">
              <a:extLst>
                <a:ext uri="{FF2B5EF4-FFF2-40B4-BE49-F238E27FC236}">
                  <a16:creationId xmlns:a16="http://schemas.microsoft.com/office/drawing/2014/main" id="{71B007E9-A1A5-4778-7ACF-435375073277}"/>
                </a:ext>
              </a:extLst>
            </p:cNvPr>
            <p:cNvSpPr/>
            <p:nvPr/>
          </p:nvSpPr>
          <p:spPr>
            <a:xfrm>
              <a:off x="4073158" y="2766033"/>
              <a:ext cx="673108" cy="2057979"/>
            </a:xfrm>
            <a:prstGeom prst="roundRect">
              <a:avLst>
                <a:gd name="adj" fmla="val 24390"/>
              </a:avLst>
            </a:prstGeom>
            <a:gradFill>
              <a:gsLst>
                <a:gs pos="0">
                  <a:schemeClr val="accent1"/>
                </a:gs>
                <a:gs pos="100000">
                  <a:schemeClr val="accent2"/>
                </a:gs>
              </a:gsLst>
              <a:lin ang="5400000"/>
            </a:gradFill>
            <a:ln w="12700">
              <a:miter lim="400000"/>
            </a:ln>
          </p:spPr>
          <p:txBody>
            <a:bodyPr lIns="45719" rIns="45719" anchor="ctr"/>
            <a:lstStyle/>
            <a:p>
              <a:endParaRPr/>
            </a:p>
          </p:txBody>
        </p:sp>
        <p:sp>
          <p:nvSpPr>
            <p:cNvPr id="27" name="Shape 2288">
              <a:extLst>
                <a:ext uri="{FF2B5EF4-FFF2-40B4-BE49-F238E27FC236}">
                  <a16:creationId xmlns:a16="http://schemas.microsoft.com/office/drawing/2014/main" id="{9BA4D865-D017-B326-4A3C-60E2FFBC1DD1}"/>
                </a:ext>
              </a:extLst>
            </p:cNvPr>
            <p:cNvSpPr/>
            <p:nvPr/>
          </p:nvSpPr>
          <p:spPr>
            <a:xfrm>
              <a:off x="897411" y="3643187"/>
              <a:ext cx="371182" cy="303672"/>
            </a:xfrm>
            <a:custGeom>
              <a:avLst/>
              <a:gdLst/>
              <a:ahLst/>
              <a:cxnLst>
                <a:cxn ang="0">
                  <a:pos x="wd2" y="hd2"/>
                </a:cxn>
                <a:cxn ang="5400000">
                  <a:pos x="wd2" y="hd2"/>
                </a:cxn>
                <a:cxn ang="10800000">
                  <a:pos x="wd2" y="hd2"/>
                </a:cxn>
                <a:cxn ang="16200000">
                  <a:pos x="wd2" y="hd2"/>
                </a:cxn>
              </a:cxnLst>
              <a:rect l="0" t="0" r="r" b="b"/>
              <a:pathLst>
                <a:path w="21600" h="21600" extrusionOk="0">
                  <a:moveTo>
                    <a:pt x="20618" y="14400"/>
                  </a:moveTo>
                  <a:lnTo>
                    <a:pt x="16349" y="14400"/>
                  </a:lnTo>
                  <a:cubicBezTo>
                    <a:pt x="16227" y="14820"/>
                    <a:pt x="16076" y="15221"/>
                    <a:pt x="15897" y="15600"/>
                  </a:cubicBezTo>
                  <a:lnTo>
                    <a:pt x="20618" y="15600"/>
                  </a:lnTo>
                  <a:lnTo>
                    <a:pt x="20618" y="19200"/>
                  </a:lnTo>
                  <a:cubicBezTo>
                    <a:pt x="20618" y="19862"/>
                    <a:pt x="20178" y="20400"/>
                    <a:pt x="19636" y="20400"/>
                  </a:cubicBezTo>
                  <a:lnTo>
                    <a:pt x="1964" y="20400"/>
                  </a:lnTo>
                  <a:cubicBezTo>
                    <a:pt x="1422" y="20400"/>
                    <a:pt x="982" y="19862"/>
                    <a:pt x="982" y="19200"/>
                  </a:cubicBezTo>
                  <a:lnTo>
                    <a:pt x="982" y="15600"/>
                  </a:lnTo>
                  <a:lnTo>
                    <a:pt x="5704" y="15600"/>
                  </a:lnTo>
                  <a:cubicBezTo>
                    <a:pt x="5524" y="15221"/>
                    <a:pt x="5373" y="14820"/>
                    <a:pt x="5251" y="14400"/>
                  </a:cubicBezTo>
                  <a:lnTo>
                    <a:pt x="982" y="14400"/>
                  </a:lnTo>
                  <a:lnTo>
                    <a:pt x="982" y="4800"/>
                  </a:lnTo>
                  <a:cubicBezTo>
                    <a:pt x="982" y="4138"/>
                    <a:pt x="1422" y="3600"/>
                    <a:pt x="1964" y="3600"/>
                  </a:cubicBezTo>
                  <a:lnTo>
                    <a:pt x="3927" y="3600"/>
                  </a:lnTo>
                  <a:cubicBezTo>
                    <a:pt x="5891" y="3600"/>
                    <a:pt x="5891" y="1200"/>
                    <a:pt x="7364" y="1200"/>
                  </a:cubicBezTo>
                  <a:lnTo>
                    <a:pt x="14236" y="1200"/>
                  </a:lnTo>
                  <a:cubicBezTo>
                    <a:pt x="15709" y="1200"/>
                    <a:pt x="15709" y="3600"/>
                    <a:pt x="17673" y="3600"/>
                  </a:cubicBezTo>
                  <a:lnTo>
                    <a:pt x="19636" y="3600"/>
                  </a:lnTo>
                  <a:cubicBezTo>
                    <a:pt x="20178" y="3600"/>
                    <a:pt x="20618" y="4138"/>
                    <a:pt x="20618" y="4800"/>
                  </a:cubicBezTo>
                  <a:cubicBezTo>
                    <a:pt x="20618" y="4800"/>
                    <a:pt x="20618" y="14400"/>
                    <a:pt x="20618" y="14400"/>
                  </a:cubicBezTo>
                  <a:close/>
                  <a:moveTo>
                    <a:pt x="19636" y="2400"/>
                  </a:moveTo>
                  <a:lnTo>
                    <a:pt x="17673" y="2400"/>
                  </a:lnTo>
                  <a:cubicBezTo>
                    <a:pt x="16200" y="2400"/>
                    <a:pt x="16200" y="0"/>
                    <a:pt x="14236" y="0"/>
                  </a:cubicBezTo>
                  <a:lnTo>
                    <a:pt x="7364" y="0"/>
                  </a:lnTo>
                  <a:cubicBezTo>
                    <a:pt x="5400" y="0"/>
                    <a:pt x="5400" y="2400"/>
                    <a:pt x="3927" y="2400"/>
                  </a:cubicBezTo>
                  <a:lnTo>
                    <a:pt x="1964" y="2400"/>
                  </a:lnTo>
                  <a:cubicBezTo>
                    <a:pt x="879" y="2400"/>
                    <a:pt x="0" y="3475"/>
                    <a:pt x="0" y="4800"/>
                  </a:cubicBezTo>
                  <a:lnTo>
                    <a:pt x="0" y="19200"/>
                  </a:lnTo>
                  <a:cubicBezTo>
                    <a:pt x="0" y="20525"/>
                    <a:pt x="879" y="21600"/>
                    <a:pt x="1964" y="21600"/>
                  </a:cubicBezTo>
                  <a:lnTo>
                    <a:pt x="19636" y="21600"/>
                  </a:lnTo>
                  <a:cubicBezTo>
                    <a:pt x="20721" y="21600"/>
                    <a:pt x="21600" y="20525"/>
                    <a:pt x="21600" y="19200"/>
                  </a:cubicBezTo>
                  <a:lnTo>
                    <a:pt x="21600" y="4800"/>
                  </a:lnTo>
                  <a:cubicBezTo>
                    <a:pt x="21600" y="3475"/>
                    <a:pt x="20721" y="2400"/>
                    <a:pt x="19636" y="2400"/>
                  </a:cubicBezTo>
                  <a:moveTo>
                    <a:pt x="18164" y="7200"/>
                  </a:moveTo>
                  <a:cubicBezTo>
                    <a:pt x="17892" y="7200"/>
                    <a:pt x="17673" y="6932"/>
                    <a:pt x="17673" y="6600"/>
                  </a:cubicBezTo>
                  <a:cubicBezTo>
                    <a:pt x="17673" y="6269"/>
                    <a:pt x="17892" y="6000"/>
                    <a:pt x="18164" y="6000"/>
                  </a:cubicBezTo>
                  <a:cubicBezTo>
                    <a:pt x="18435" y="6000"/>
                    <a:pt x="18655" y="6269"/>
                    <a:pt x="18655" y="6600"/>
                  </a:cubicBezTo>
                  <a:cubicBezTo>
                    <a:pt x="18655" y="6932"/>
                    <a:pt x="18435" y="7200"/>
                    <a:pt x="18164" y="7200"/>
                  </a:cubicBezTo>
                  <a:moveTo>
                    <a:pt x="18164" y="4800"/>
                  </a:moveTo>
                  <a:cubicBezTo>
                    <a:pt x="17351" y="4800"/>
                    <a:pt x="16691" y="5607"/>
                    <a:pt x="16691" y="6600"/>
                  </a:cubicBezTo>
                  <a:cubicBezTo>
                    <a:pt x="16691" y="7594"/>
                    <a:pt x="17351" y="8400"/>
                    <a:pt x="18164" y="8400"/>
                  </a:cubicBezTo>
                  <a:cubicBezTo>
                    <a:pt x="18977" y="8400"/>
                    <a:pt x="19636" y="7594"/>
                    <a:pt x="19636" y="6600"/>
                  </a:cubicBezTo>
                  <a:cubicBezTo>
                    <a:pt x="19636" y="5607"/>
                    <a:pt x="18977" y="4800"/>
                    <a:pt x="18164" y="4800"/>
                  </a:cubicBezTo>
                  <a:moveTo>
                    <a:pt x="18164" y="9600"/>
                  </a:moveTo>
                  <a:cubicBezTo>
                    <a:pt x="17892" y="9600"/>
                    <a:pt x="17673" y="9869"/>
                    <a:pt x="17673" y="10200"/>
                  </a:cubicBezTo>
                  <a:cubicBezTo>
                    <a:pt x="17673" y="10532"/>
                    <a:pt x="17892" y="10800"/>
                    <a:pt x="18164" y="10800"/>
                  </a:cubicBezTo>
                  <a:cubicBezTo>
                    <a:pt x="18435" y="10800"/>
                    <a:pt x="18655" y="10532"/>
                    <a:pt x="18655" y="10200"/>
                  </a:cubicBezTo>
                  <a:cubicBezTo>
                    <a:pt x="18655" y="9869"/>
                    <a:pt x="18435" y="9600"/>
                    <a:pt x="18164" y="9600"/>
                  </a:cubicBezTo>
                  <a:moveTo>
                    <a:pt x="10800" y="16800"/>
                  </a:moveTo>
                  <a:cubicBezTo>
                    <a:pt x="8631" y="16800"/>
                    <a:pt x="6873" y="14651"/>
                    <a:pt x="6873" y="12000"/>
                  </a:cubicBezTo>
                  <a:cubicBezTo>
                    <a:pt x="6873" y="9349"/>
                    <a:pt x="8631" y="7200"/>
                    <a:pt x="10800" y="7200"/>
                  </a:cubicBezTo>
                  <a:cubicBezTo>
                    <a:pt x="12969" y="7200"/>
                    <a:pt x="14727" y="9349"/>
                    <a:pt x="14727" y="12000"/>
                  </a:cubicBezTo>
                  <a:cubicBezTo>
                    <a:pt x="14727" y="14651"/>
                    <a:pt x="12969" y="16800"/>
                    <a:pt x="10800" y="16800"/>
                  </a:cubicBezTo>
                  <a:moveTo>
                    <a:pt x="10800" y="6000"/>
                  </a:moveTo>
                  <a:cubicBezTo>
                    <a:pt x="8088" y="6000"/>
                    <a:pt x="5891" y="8687"/>
                    <a:pt x="5891" y="12000"/>
                  </a:cubicBezTo>
                  <a:cubicBezTo>
                    <a:pt x="5891" y="15314"/>
                    <a:pt x="8088" y="18000"/>
                    <a:pt x="10800" y="18000"/>
                  </a:cubicBezTo>
                  <a:cubicBezTo>
                    <a:pt x="13512" y="18000"/>
                    <a:pt x="15709" y="15314"/>
                    <a:pt x="15709" y="12000"/>
                  </a:cubicBezTo>
                  <a:cubicBezTo>
                    <a:pt x="15709" y="8687"/>
                    <a:pt x="13512" y="6000"/>
                    <a:pt x="10800" y="6000"/>
                  </a:cubicBezTo>
                  <a:moveTo>
                    <a:pt x="10800" y="14400"/>
                  </a:moveTo>
                  <a:cubicBezTo>
                    <a:pt x="9716" y="14400"/>
                    <a:pt x="8836" y="13325"/>
                    <a:pt x="8836" y="12000"/>
                  </a:cubicBezTo>
                  <a:cubicBezTo>
                    <a:pt x="8836" y="10675"/>
                    <a:pt x="9716" y="9600"/>
                    <a:pt x="10800" y="9600"/>
                  </a:cubicBezTo>
                  <a:cubicBezTo>
                    <a:pt x="11884" y="9600"/>
                    <a:pt x="12764" y="10675"/>
                    <a:pt x="12764" y="12000"/>
                  </a:cubicBezTo>
                  <a:cubicBezTo>
                    <a:pt x="12764" y="13325"/>
                    <a:pt x="11884" y="14400"/>
                    <a:pt x="10800" y="14400"/>
                  </a:cubicBezTo>
                  <a:moveTo>
                    <a:pt x="10800" y="8400"/>
                  </a:moveTo>
                  <a:cubicBezTo>
                    <a:pt x="9173" y="8400"/>
                    <a:pt x="7855" y="10012"/>
                    <a:pt x="7855" y="12000"/>
                  </a:cubicBezTo>
                  <a:cubicBezTo>
                    <a:pt x="7855" y="13988"/>
                    <a:pt x="9173" y="15600"/>
                    <a:pt x="10800" y="15600"/>
                  </a:cubicBezTo>
                  <a:cubicBezTo>
                    <a:pt x="12426" y="15600"/>
                    <a:pt x="13745" y="13988"/>
                    <a:pt x="13745" y="12000"/>
                  </a:cubicBezTo>
                  <a:cubicBezTo>
                    <a:pt x="13745" y="10012"/>
                    <a:pt x="12426" y="8400"/>
                    <a:pt x="10800" y="8400"/>
                  </a:cubicBezTo>
                  <a:moveTo>
                    <a:pt x="8345" y="3600"/>
                  </a:moveTo>
                  <a:lnTo>
                    <a:pt x="13255" y="3600"/>
                  </a:lnTo>
                  <a:cubicBezTo>
                    <a:pt x="13526" y="3600"/>
                    <a:pt x="13745" y="3332"/>
                    <a:pt x="13745" y="3000"/>
                  </a:cubicBezTo>
                  <a:cubicBezTo>
                    <a:pt x="13745" y="2669"/>
                    <a:pt x="13526" y="2400"/>
                    <a:pt x="13255" y="2400"/>
                  </a:cubicBezTo>
                  <a:lnTo>
                    <a:pt x="8345" y="2400"/>
                  </a:lnTo>
                  <a:cubicBezTo>
                    <a:pt x="8074" y="2400"/>
                    <a:pt x="7855" y="2669"/>
                    <a:pt x="7855" y="3000"/>
                  </a:cubicBezTo>
                  <a:cubicBezTo>
                    <a:pt x="7855" y="3332"/>
                    <a:pt x="8074" y="3600"/>
                    <a:pt x="8345" y="3600"/>
                  </a:cubicBezTo>
                </a:path>
              </a:pathLst>
            </a:custGeom>
            <a:solidFill>
              <a:srgbClr val="FFFFFF"/>
            </a:solidFill>
            <a:ln w="12700">
              <a:miter lim="400000"/>
            </a:ln>
          </p:spPr>
          <p:txBody>
            <a:bodyPr lIns="45719" rIns="45719" anchor="ct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sp>
          <p:nvSpPr>
            <p:cNvPr id="30" name="Shape 2289">
              <a:extLst>
                <a:ext uri="{FF2B5EF4-FFF2-40B4-BE49-F238E27FC236}">
                  <a16:creationId xmlns:a16="http://schemas.microsoft.com/office/drawing/2014/main" id="{1D2FCADF-9BA1-5265-7DE5-2ED0F57D0323}"/>
                </a:ext>
              </a:extLst>
            </p:cNvPr>
            <p:cNvSpPr/>
            <p:nvPr/>
          </p:nvSpPr>
          <p:spPr>
            <a:xfrm>
              <a:off x="4224122" y="3624359"/>
              <a:ext cx="371182" cy="371154"/>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FFFFFF"/>
            </a:solidFill>
            <a:ln w="12700">
              <a:miter lim="400000"/>
            </a:ln>
          </p:spPr>
          <p:txBody>
            <a:bodyPr lIns="45719" rIns="45719" anchor="ct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sp>
          <p:nvSpPr>
            <p:cNvPr id="35" name="Shape 2290">
              <a:extLst>
                <a:ext uri="{FF2B5EF4-FFF2-40B4-BE49-F238E27FC236}">
                  <a16:creationId xmlns:a16="http://schemas.microsoft.com/office/drawing/2014/main" id="{D160BE2A-22EA-CB80-4785-A2925B5D8426}"/>
                </a:ext>
              </a:extLst>
            </p:cNvPr>
            <p:cNvSpPr/>
            <p:nvPr/>
          </p:nvSpPr>
          <p:spPr>
            <a:xfrm>
              <a:off x="2006313" y="3658092"/>
              <a:ext cx="371182" cy="303672"/>
            </a:xfrm>
            <a:custGeom>
              <a:avLst/>
              <a:gdLst/>
              <a:ahLst/>
              <a:cxnLst>
                <a:cxn ang="0">
                  <a:pos x="wd2" y="hd2"/>
                </a:cxn>
                <a:cxn ang="5400000">
                  <a:pos x="wd2" y="hd2"/>
                </a:cxn>
                <a:cxn ang="10800000">
                  <a:pos x="wd2" y="hd2"/>
                </a:cxn>
                <a:cxn ang="16200000">
                  <a:pos x="wd2" y="hd2"/>
                </a:cxn>
              </a:cxnLst>
              <a:rect l="0" t="0" r="r" b="b"/>
              <a:pathLst>
                <a:path w="21600" h="21600" extrusionOk="0">
                  <a:moveTo>
                    <a:pt x="16691" y="20400"/>
                  </a:moveTo>
                  <a:cubicBezTo>
                    <a:pt x="14522" y="20400"/>
                    <a:pt x="12764" y="18251"/>
                    <a:pt x="12764" y="15600"/>
                  </a:cubicBezTo>
                  <a:cubicBezTo>
                    <a:pt x="12764" y="12949"/>
                    <a:pt x="14522" y="10800"/>
                    <a:pt x="16691" y="10800"/>
                  </a:cubicBezTo>
                  <a:cubicBezTo>
                    <a:pt x="18860" y="10800"/>
                    <a:pt x="20618" y="12949"/>
                    <a:pt x="20618" y="15600"/>
                  </a:cubicBezTo>
                  <a:cubicBezTo>
                    <a:pt x="20618" y="18251"/>
                    <a:pt x="18860" y="20400"/>
                    <a:pt x="16691" y="20400"/>
                  </a:cubicBezTo>
                  <a:moveTo>
                    <a:pt x="12762" y="3393"/>
                  </a:moveTo>
                  <a:lnTo>
                    <a:pt x="12781" y="3388"/>
                  </a:lnTo>
                  <a:cubicBezTo>
                    <a:pt x="12870" y="2164"/>
                    <a:pt x="13702" y="1200"/>
                    <a:pt x="14727" y="1200"/>
                  </a:cubicBezTo>
                  <a:cubicBezTo>
                    <a:pt x="15521" y="1200"/>
                    <a:pt x="16202" y="1779"/>
                    <a:pt x="16511" y="2609"/>
                  </a:cubicBezTo>
                  <a:lnTo>
                    <a:pt x="16509" y="2609"/>
                  </a:lnTo>
                  <a:lnTo>
                    <a:pt x="19162" y="10421"/>
                  </a:lnTo>
                  <a:cubicBezTo>
                    <a:pt x="18436" y="9902"/>
                    <a:pt x="17593" y="9600"/>
                    <a:pt x="16691" y="9600"/>
                  </a:cubicBezTo>
                  <a:cubicBezTo>
                    <a:pt x="15082" y="9600"/>
                    <a:pt x="13658" y="10550"/>
                    <a:pt x="12763" y="12012"/>
                  </a:cubicBezTo>
                  <a:cubicBezTo>
                    <a:pt x="12763" y="12012"/>
                    <a:pt x="12762" y="3393"/>
                    <a:pt x="12762" y="3393"/>
                  </a:cubicBezTo>
                  <a:close/>
                  <a:moveTo>
                    <a:pt x="11782" y="13200"/>
                  </a:moveTo>
                  <a:lnTo>
                    <a:pt x="9818" y="13200"/>
                  </a:lnTo>
                  <a:lnTo>
                    <a:pt x="9818" y="4800"/>
                  </a:lnTo>
                  <a:lnTo>
                    <a:pt x="11782" y="4800"/>
                  </a:lnTo>
                  <a:cubicBezTo>
                    <a:pt x="11782" y="4800"/>
                    <a:pt x="11782" y="13200"/>
                    <a:pt x="11782" y="13200"/>
                  </a:cubicBezTo>
                  <a:close/>
                  <a:moveTo>
                    <a:pt x="11782" y="15600"/>
                  </a:moveTo>
                  <a:lnTo>
                    <a:pt x="9818" y="15600"/>
                  </a:lnTo>
                  <a:lnTo>
                    <a:pt x="9818" y="14400"/>
                  </a:lnTo>
                  <a:lnTo>
                    <a:pt x="11782" y="14400"/>
                  </a:lnTo>
                  <a:cubicBezTo>
                    <a:pt x="11782" y="14400"/>
                    <a:pt x="11782" y="15600"/>
                    <a:pt x="11782" y="15600"/>
                  </a:cubicBezTo>
                  <a:close/>
                  <a:moveTo>
                    <a:pt x="8837" y="12012"/>
                  </a:moveTo>
                  <a:cubicBezTo>
                    <a:pt x="7942" y="10550"/>
                    <a:pt x="6518" y="9600"/>
                    <a:pt x="4909" y="9600"/>
                  </a:cubicBezTo>
                  <a:cubicBezTo>
                    <a:pt x="4007" y="9600"/>
                    <a:pt x="3164" y="9902"/>
                    <a:pt x="2438" y="10421"/>
                  </a:cubicBezTo>
                  <a:lnTo>
                    <a:pt x="5091" y="2609"/>
                  </a:lnTo>
                  <a:lnTo>
                    <a:pt x="5089" y="2609"/>
                  </a:lnTo>
                  <a:cubicBezTo>
                    <a:pt x="5398" y="1779"/>
                    <a:pt x="6079" y="1200"/>
                    <a:pt x="6873" y="1200"/>
                  </a:cubicBezTo>
                  <a:cubicBezTo>
                    <a:pt x="7898" y="1200"/>
                    <a:pt x="8730" y="2164"/>
                    <a:pt x="8819" y="3388"/>
                  </a:cubicBezTo>
                  <a:lnTo>
                    <a:pt x="8838" y="3393"/>
                  </a:lnTo>
                  <a:cubicBezTo>
                    <a:pt x="8838" y="3393"/>
                    <a:pt x="8837" y="12012"/>
                    <a:pt x="8837" y="12012"/>
                  </a:cubicBezTo>
                  <a:close/>
                  <a:moveTo>
                    <a:pt x="4909" y="20400"/>
                  </a:moveTo>
                  <a:cubicBezTo>
                    <a:pt x="2740" y="20400"/>
                    <a:pt x="982" y="18251"/>
                    <a:pt x="982" y="15600"/>
                  </a:cubicBezTo>
                  <a:cubicBezTo>
                    <a:pt x="982" y="12949"/>
                    <a:pt x="2740" y="10800"/>
                    <a:pt x="4909" y="10800"/>
                  </a:cubicBezTo>
                  <a:cubicBezTo>
                    <a:pt x="7078" y="10800"/>
                    <a:pt x="8836" y="12949"/>
                    <a:pt x="8836" y="15600"/>
                  </a:cubicBezTo>
                  <a:cubicBezTo>
                    <a:pt x="8836" y="18251"/>
                    <a:pt x="7078" y="20400"/>
                    <a:pt x="4909" y="20400"/>
                  </a:cubicBezTo>
                  <a:moveTo>
                    <a:pt x="21102" y="12980"/>
                  </a:moveTo>
                  <a:lnTo>
                    <a:pt x="17504" y="2400"/>
                  </a:lnTo>
                  <a:lnTo>
                    <a:pt x="17493" y="2402"/>
                  </a:lnTo>
                  <a:cubicBezTo>
                    <a:pt x="17088" y="1006"/>
                    <a:pt x="16009" y="0"/>
                    <a:pt x="14727" y="0"/>
                  </a:cubicBezTo>
                  <a:cubicBezTo>
                    <a:pt x="13101" y="0"/>
                    <a:pt x="11782" y="1612"/>
                    <a:pt x="11782" y="3600"/>
                  </a:cubicBezTo>
                  <a:lnTo>
                    <a:pt x="9818" y="3600"/>
                  </a:lnTo>
                  <a:cubicBezTo>
                    <a:pt x="9818" y="1612"/>
                    <a:pt x="8499" y="0"/>
                    <a:pt x="6873" y="0"/>
                  </a:cubicBezTo>
                  <a:cubicBezTo>
                    <a:pt x="5592" y="0"/>
                    <a:pt x="4512" y="1006"/>
                    <a:pt x="4107" y="2402"/>
                  </a:cubicBezTo>
                  <a:lnTo>
                    <a:pt x="4096" y="2400"/>
                  </a:lnTo>
                  <a:lnTo>
                    <a:pt x="498" y="12980"/>
                  </a:lnTo>
                  <a:cubicBezTo>
                    <a:pt x="182" y="13772"/>
                    <a:pt x="0" y="14659"/>
                    <a:pt x="0" y="15600"/>
                  </a:cubicBezTo>
                  <a:cubicBezTo>
                    <a:pt x="0" y="18914"/>
                    <a:pt x="2198" y="21600"/>
                    <a:pt x="4909" y="21600"/>
                  </a:cubicBezTo>
                  <a:cubicBezTo>
                    <a:pt x="7284" y="21600"/>
                    <a:pt x="9265" y="19539"/>
                    <a:pt x="9719" y="16800"/>
                  </a:cubicBezTo>
                  <a:lnTo>
                    <a:pt x="11881" y="16800"/>
                  </a:lnTo>
                  <a:cubicBezTo>
                    <a:pt x="12335" y="19539"/>
                    <a:pt x="14316" y="21600"/>
                    <a:pt x="16691" y="21600"/>
                  </a:cubicBezTo>
                  <a:cubicBezTo>
                    <a:pt x="19402" y="21600"/>
                    <a:pt x="21600" y="18914"/>
                    <a:pt x="21600" y="15600"/>
                  </a:cubicBezTo>
                  <a:cubicBezTo>
                    <a:pt x="21600" y="14659"/>
                    <a:pt x="21418" y="13772"/>
                    <a:pt x="21102" y="12980"/>
                  </a:cubicBezTo>
                  <a:moveTo>
                    <a:pt x="16691" y="12000"/>
                  </a:moveTo>
                  <a:cubicBezTo>
                    <a:pt x="15064" y="12000"/>
                    <a:pt x="13745" y="13612"/>
                    <a:pt x="13745" y="15600"/>
                  </a:cubicBezTo>
                  <a:cubicBezTo>
                    <a:pt x="13745" y="15932"/>
                    <a:pt x="13965" y="16200"/>
                    <a:pt x="14236" y="16200"/>
                  </a:cubicBezTo>
                  <a:cubicBezTo>
                    <a:pt x="14508" y="16200"/>
                    <a:pt x="14727" y="15932"/>
                    <a:pt x="14727" y="15600"/>
                  </a:cubicBezTo>
                  <a:cubicBezTo>
                    <a:pt x="14727" y="14275"/>
                    <a:pt x="15606" y="13200"/>
                    <a:pt x="16691" y="13200"/>
                  </a:cubicBezTo>
                  <a:cubicBezTo>
                    <a:pt x="16962" y="13200"/>
                    <a:pt x="17182" y="12932"/>
                    <a:pt x="17182" y="12600"/>
                  </a:cubicBezTo>
                  <a:cubicBezTo>
                    <a:pt x="17182" y="12268"/>
                    <a:pt x="16962" y="12000"/>
                    <a:pt x="16691" y="12000"/>
                  </a:cubicBezTo>
                  <a:moveTo>
                    <a:pt x="4909" y="12000"/>
                  </a:moveTo>
                  <a:cubicBezTo>
                    <a:pt x="3282" y="12000"/>
                    <a:pt x="1964" y="13612"/>
                    <a:pt x="1964" y="15600"/>
                  </a:cubicBezTo>
                  <a:cubicBezTo>
                    <a:pt x="1964" y="15932"/>
                    <a:pt x="2183" y="16200"/>
                    <a:pt x="2455" y="16200"/>
                  </a:cubicBezTo>
                  <a:cubicBezTo>
                    <a:pt x="2726" y="16200"/>
                    <a:pt x="2945" y="15932"/>
                    <a:pt x="2945" y="15600"/>
                  </a:cubicBezTo>
                  <a:cubicBezTo>
                    <a:pt x="2945" y="14275"/>
                    <a:pt x="3825" y="13200"/>
                    <a:pt x="4909" y="13200"/>
                  </a:cubicBezTo>
                  <a:cubicBezTo>
                    <a:pt x="5180" y="13200"/>
                    <a:pt x="5400" y="12932"/>
                    <a:pt x="5400" y="12600"/>
                  </a:cubicBezTo>
                  <a:cubicBezTo>
                    <a:pt x="5400" y="12268"/>
                    <a:pt x="5180" y="12000"/>
                    <a:pt x="4909" y="12000"/>
                  </a:cubicBezTo>
                </a:path>
              </a:pathLst>
            </a:custGeom>
            <a:solidFill>
              <a:srgbClr val="FFFFFF"/>
            </a:solidFill>
            <a:ln w="12700">
              <a:miter lim="400000"/>
            </a:ln>
          </p:spPr>
          <p:txBody>
            <a:bodyPr lIns="45719" rIns="45719" anchor="ct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sp>
          <p:nvSpPr>
            <p:cNvPr id="38" name="Shape 2291">
              <a:extLst>
                <a:ext uri="{FF2B5EF4-FFF2-40B4-BE49-F238E27FC236}">
                  <a16:creationId xmlns:a16="http://schemas.microsoft.com/office/drawing/2014/main" id="{347DA88B-A92F-236E-A75A-22E8DD0BE8A1}"/>
                </a:ext>
              </a:extLst>
            </p:cNvPr>
            <p:cNvSpPr/>
            <p:nvPr/>
          </p:nvSpPr>
          <p:spPr>
            <a:xfrm>
              <a:off x="3115217" y="3624342"/>
              <a:ext cx="370949" cy="371172"/>
            </a:xfrm>
            <a:custGeom>
              <a:avLst/>
              <a:gdLst/>
              <a:ahLst/>
              <a:cxnLst>
                <a:cxn ang="0">
                  <a:pos x="wd2" y="hd2"/>
                </a:cxn>
                <a:cxn ang="5400000">
                  <a:pos x="wd2" y="hd2"/>
                </a:cxn>
                <a:cxn ang="10800000">
                  <a:pos x="wd2" y="hd2"/>
                </a:cxn>
                <a:cxn ang="16200000">
                  <a:pos x="wd2" y="hd2"/>
                </a:cxn>
              </a:cxnLst>
              <a:rect l="0" t="0" r="r" b="b"/>
              <a:pathLst>
                <a:path w="21086" h="21600" extrusionOk="0">
                  <a:moveTo>
                    <a:pt x="11502" y="10309"/>
                  </a:moveTo>
                  <a:cubicBezTo>
                    <a:pt x="11767" y="10309"/>
                    <a:pt x="11981" y="10090"/>
                    <a:pt x="11981" y="9818"/>
                  </a:cubicBezTo>
                  <a:cubicBezTo>
                    <a:pt x="11981" y="9547"/>
                    <a:pt x="11767" y="9327"/>
                    <a:pt x="11502" y="9327"/>
                  </a:cubicBezTo>
                  <a:cubicBezTo>
                    <a:pt x="11237" y="9327"/>
                    <a:pt x="11022" y="9547"/>
                    <a:pt x="11022" y="9818"/>
                  </a:cubicBezTo>
                  <a:cubicBezTo>
                    <a:pt x="11022" y="10090"/>
                    <a:pt x="11237" y="10309"/>
                    <a:pt x="11502" y="10309"/>
                  </a:cubicBezTo>
                  <a:moveTo>
                    <a:pt x="15818" y="4909"/>
                  </a:moveTo>
                  <a:cubicBezTo>
                    <a:pt x="16083" y="4909"/>
                    <a:pt x="16297" y="5129"/>
                    <a:pt x="16297" y="5400"/>
                  </a:cubicBezTo>
                  <a:cubicBezTo>
                    <a:pt x="16297" y="5672"/>
                    <a:pt x="16083" y="5891"/>
                    <a:pt x="15818" y="5891"/>
                  </a:cubicBezTo>
                  <a:cubicBezTo>
                    <a:pt x="15553" y="5891"/>
                    <a:pt x="15338" y="5672"/>
                    <a:pt x="15338" y="5400"/>
                  </a:cubicBezTo>
                  <a:cubicBezTo>
                    <a:pt x="15338" y="5129"/>
                    <a:pt x="15553" y="4909"/>
                    <a:pt x="15818" y="4909"/>
                  </a:cubicBezTo>
                  <a:moveTo>
                    <a:pt x="15818" y="6873"/>
                  </a:moveTo>
                  <a:cubicBezTo>
                    <a:pt x="16612" y="6873"/>
                    <a:pt x="17256" y="6213"/>
                    <a:pt x="17256" y="5400"/>
                  </a:cubicBezTo>
                  <a:cubicBezTo>
                    <a:pt x="17256" y="4587"/>
                    <a:pt x="16612" y="3928"/>
                    <a:pt x="15818" y="3928"/>
                  </a:cubicBezTo>
                  <a:cubicBezTo>
                    <a:pt x="15023" y="3928"/>
                    <a:pt x="14379" y="4587"/>
                    <a:pt x="14379" y="5400"/>
                  </a:cubicBezTo>
                  <a:cubicBezTo>
                    <a:pt x="14379" y="6213"/>
                    <a:pt x="15023" y="6873"/>
                    <a:pt x="15818" y="6873"/>
                  </a:cubicBezTo>
                  <a:moveTo>
                    <a:pt x="12941" y="11782"/>
                  </a:moveTo>
                  <a:cubicBezTo>
                    <a:pt x="13206" y="11782"/>
                    <a:pt x="13420" y="11562"/>
                    <a:pt x="13420" y="11291"/>
                  </a:cubicBezTo>
                  <a:cubicBezTo>
                    <a:pt x="13420" y="11020"/>
                    <a:pt x="13206" y="10800"/>
                    <a:pt x="12941" y="10800"/>
                  </a:cubicBezTo>
                  <a:cubicBezTo>
                    <a:pt x="12675" y="10800"/>
                    <a:pt x="12461" y="11020"/>
                    <a:pt x="12461" y="11291"/>
                  </a:cubicBezTo>
                  <a:cubicBezTo>
                    <a:pt x="12461" y="11562"/>
                    <a:pt x="12675" y="11782"/>
                    <a:pt x="12941" y="11782"/>
                  </a:cubicBezTo>
                  <a:moveTo>
                    <a:pt x="10063" y="7855"/>
                  </a:moveTo>
                  <a:cubicBezTo>
                    <a:pt x="9798" y="7855"/>
                    <a:pt x="9584" y="8074"/>
                    <a:pt x="9584" y="8346"/>
                  </a:cubicBezTo>
                  <a:cubicBezTo>
                    <a:pt x="9584" y="8617"/>
                    <a:pt x="9798" y="8836"/>
                    <a:pt x="10063" y="8836"/>
                  </a:cubicBezTo>
                  <a:cubicBezTo>
                    <a:pt x="10328" y="8836"/>
                    <a:pt x="10543" y="8617"/>
                    <a:pt x="10543" y="8346"/>
                  </a:cubicBezTo>
                  <a:cubicBezTo>
                    <a:pt x="10543" y="8074"/>
                    <a:pt x="10328" y="7855"/>
                    <a:pt x="10063" y="7855"/>
                  </a:cubicBezTo>
                  <a:moveTo>
                    <a:pt x="1718" y="19842"/>
                  </a:moveTo>
                  <a:lnTo>
                    <a:pt x="3451" y="15392"/>
                  </a:lnTo>
                  <a:cubicBezTo>
                    <a:pt x="3684" y="15834"/>
                    <a:pt x="3973" y="16253"/>
                    <a:pt x="4312" y="16642"/>
                  </a:cubicBezTo>
                  <a:cubicBezTo>
                    <a:pt x="4824" y="17230"/>
                    <a:pt x="5418" y="17711"/>
                    <a:pt x="6061" y="18068"/>
                  </a:cubicBezTo>
                  <a:cubicBezTo>
                    <a:pt x="6061" y="18068"/>
                    <a:pt x="1718" y="19842"/>
                    <a:pt x="1718" y="19842"/>
                  </a:cubicBezTo>
                  <a:close/>
                  <a:moveTo>
                    <a:pt x="3717" y="12060"/>
                  </a:moveTo>
                  <a:lnTo>
                    <a:pt x="0" y="21600"/>
                  </a:lnTo>
                  <a:lnTo>
                    <a:pt x="9319" y="17795"/>
                  </a:lnTo>
                  <a:cubicBezTo>
                    <a:pt x="9153" y="17815"/>
                    <a:pt x="8987" y="17824"/>
                    <a:pt x="8822" y="17824"/>
                  </a:cubicBezTo>
                  <a:cubicBezTo>
                    <a:pt x="5971" y="17824"/>
                    <a:pt x="3389" y="15002"/>
                    <a:pt x="3717" y="12060"/>
                  </a:cubicBezTo>
                  <a:moveTo>
                    <a:pt x="16115" y="10657"/>
                  </a:moveTo>
                  <a:cubicBezTo>
                    <a:pt x="15925" y="10851"/>
                    <a:pt x="15627" y="11171"/>
                    <a:pt x="15280" y="11542"/>
                  </a:cubicBezTo>
                  <a:cubicBezTo>
                    <a:pt x="14662" y="12204"/>
                    <a:pt x="13712" y="13221"/>
                    <a:pt x="13147" y="13753"/>
                  </a:cubicBezTo>
                  <a:lnTo>
                    <a:pt x="7665" y="8141"/>
                  </a:lnTo>
                  <a:cubicBezTo>
                    <a:pt x="8185" y="7563"/>
                    <a:pt x="9179" y="6590"/>
                    <a:pt x="9825" y="5958"/>
                  </a:cubicBezTo>
                  <a:cubicBezTo>
                    <a:pt x="10188" y="5603"/>
                    <a:pt x="10500" y="5298"/>
                    <a:pt x="10690" y="5103"/>
                  </a:cubicBezTo>
                  <a:cubicBezTo>
                    <a:pt x="13284" y="2447"/>
                    <a:pt x="18271" y="993"/>
                    <a:pt x="20136" y="982"/>
                  </a:cubicBezTo>
                  <a:cubicBezTo>
                    <a:pt x="20132" y="2572"/>
                    <a:pt x="18824" y="7884"/>
                    <a:pt x="16115" y="10657"/>
                  </a:cubicBezTo>
                  <a:moveTo>
                    <a:pt x="12477" y="14563"/>
                  </a:moveTo>
                  <a:cubicBezTo>
                    <a:pt x="12127" y="15873"/>
                    <a:pt x="11665" y="17072"/>
                    <a:pt x="11154" y="18035"/>
                  </a:cubicBezTo>
                  <a:cubicBezTo>
                    <a:pt x="10943" y="17454"/>
                    <a:pt x="10642" y="16798"/>
                    <a:pt x="10214" y="16110"/>
                  </a:cubicBezTo>
                  <a:cubicBezTo>
                    <a:pt x="10035" y="15823"/>
                    <a:pt x="9728" y="15656"/>
                    <a:pt x="9405" y="15656"/>
                  </a:cubicBezTo>
                  <a:cubicBezTo>
                    <a:pt x="9329" y="15656"/>
                    <a:pt x="9252" y="15665"/>
                    <a:pt x="9176" y="15684"/>
                  </a:cubicBezTo>
                  <a:cubicBezTo>
                    <a:pt x="8990" y="15731"/>
                    <a:pt x="8799" y="15755"/>
                    <a:pt x="8610" y="15755"/>
                  </a:cubicBezTo>
                  <a:cubicBezTo>
                    <a:pt x="7905" y="15755"/>
                    <a:pt x="7217" y="15432"/>
                    <a:pt x="6621" y="14822"/>
                  </a:cubicBezTo>
                  <a:cubicBezTo>
                    <a:pt x="5861" y="14044"/>
                    <a:pt x="5561" y="13114"/>
                    <a:pt x="5779" y="12206"/>
                  </a:cubicBezTo>
                  <a:cubicBezTo>
                    <a:pt x="5877" y="11797"/>
                    <a:pt x="5709" y="11370"/>
                    <a:pt x="5363" y="11144"/>
                  </a:cubicBezTo>
                  <a:cubicBezTo>
                    <a:pt x="4690" y="10706"/>
                    <a:pt x="4050" y="10398"/>
                    <a:pt x="3482" y="10183"/>
                  </a:cubicBezTo>
                  <a:cubicBezTo>
                    <a:pt x="4423" y="9658"/>
                    <a:pt x="5594" y="9186"/>
                    <a:pt x="6874" y="8827"/>
                  </a:cubicBezTo>
                  <a:cubicBezTo>
                    <a:pt x="6900" y="8820"/>
                    <a:pt x="6921" y="8803"/>
                    <a:pt x="6946" y="8793"/>
                  </a:cubicBezTo>
                  <a:lnTo>
                    <a:pt x="12510" y="14490"/>
                  </a:lnTo>
                  <a:cubicBezTo>
                    <a:pt x="12501" y="14515"/>
                    <a:pt x="12484" y="14536"/>
                    <a:pt x="12477" y="14563"/>
                  </a:cubicBezTo>
                  <a:moveTo>
                    <a:pt x="20922" y="167"/>
                  </a:moveTo>
                  <a:cubicBezTo>
                    <a:pt x="20813" y="55"/>
                    <a:pt x="20545" y="0"/>
                    <a:pt x="20157" y="0"/>
                  </a:cubicBezTo>
                  <a:cubicBezTo>
                    <a:pt x="18131" y="0"/>
                    <a:pt x="12842" y="1511"/>
                    <a:pt x="10012" y="4409"/>
                  </a:cubicBezTo>
                  <a:cubicBezTo>
                    <a:pt x="9345" y="5092"/>
                    <a:pt x="7134" y="7175"/>
                    <a:pt x="6621" y="7880"/>
                  </a:cubicBezTo>
                  <a:cubicBezTo>
                    <a:pt x="4961" y="8346"/>
                    <a:pt x="2544" y="9277"/>
                    <a:pt x="1196" y="10657"/>
                  </a:cubicBezTo>
                  <a:cubicBezTo>
                    <a:pt x="1196" y="10657"/>
                    <a:pt x="2841" y="10663"/>
                    <a:pt x="4848" y="11972"/>
                  </a:cubicBezTo>
                  <a:cubicBezTo>
                    <a:pt x="4556" y="13190"/>
                    <a:pt x="4926" y="14475"/>
                    <a:pt x="5943" y="15516"/>
                  </a:cubicBezTo>
                  <a:cubicBezTo>
                    <a:pt x="6735" y="16327"/>
                    <a:pt x="7672" y="16737"/>
                    <a:pt x="8610" y="16737"/>
                  </a:cubicBezTo>
                  <a:cubicBezTo>
                    <a:pt x="8876" y="16737"/>
                    <a:pt x="9142" y="16704"/>
                    <a:pt x="9405" y="16637"/>
                  </a:cubicBezTo>
                  <a:cubicBezTo>
                    <a:pt x="10683" y="18692"/>
                    <a:pt x="10690" y="20376"/>
                    <a:pt x="10690" y="20376"/>
                  </a:cubicBezTo>
                  <a:cubicBezTo>
                    <a:pt x="12038" y="18996"/>
                    <a:pt x="12948" y="16521"/>
                    <a:pt x="13402" y="14822"/>
                  </a:cubicBezTo>
                  <a:cubicBezTo>
                    <a:pt x="14091" y="14297"/>
                    <a:pt x="16126" y="12034"/>
                    <a:pt x="16793" y="11351"/>
                  </a:cubicBezTo>
                  <a:cubicBezTo>
                    <a:pt x="20164" y="7900"/>
                    <a:pt x="21600" y="861"/>
                    <a:pt x="20922" y="167"/>
                  </a:cubicBezTo>
                </a:path>
              </a:pathLst>
            </a:custGeom>
            <a:solidFill>
              <a:srgbClr val="FFFFFF"/>
            </a:solidFill>
            <a:ln w="12700">
              <a:miter lim="400000"/>
            </a:ln>
          </p:spPr>
          <p:txBody>
            <a:bodyPr lIns="45719" rIns="45719" anchor="ctr"/>
            <a:lstStyle/>
            <a:p>
              <a:pPr algn="ctr" defTabSz="438901">
                <a:defRPr sz="3000">
                  <a:solidFill>
                    <a:srgbClr val="FFFFFF"/>
                  </a:solidFill>
                  <a:effectLst>
                    <a:outerShdw blurRad="38100" dist="12700" dir="5400000" rotWithShape="0">
                      <a:srgbClr val="000000">
                        <a:alpha val="50000"/>
                      </a:srgbClr>
                    </a:outerShdw>
                  </a:effectLst>
                  <a:latin typeface="Arial"/>
                  <a:ea typeface="Arial"/>
                  <a:cs typeface="Arial"/>
                  <a:sym typeface="Arial"/>
                </a:defRPr>
              </a:pPr>
              <a:endParaRPr/>
            </a:p>
          </p:txBody>
        </p:sp>
        <p:sp>
          <p:nvSpPr>
            <p:cNvPr id="49" name="Shape 2292">
              <a:extLst>
                <a:ext uri="{FF2B5EF4-FFF2-40B4-BE49-F238E27FC236}">
                  <a16:creationId xmlns:a16="http://schemas.microsoft.com/office/drawing/2014/main" id="{E03F5336-2C6B-4C30-73FD-CD4E394B8715}"/>
                </a:ext>
              </a:extLst>
            </p:cNvPr>
            <p:cNvSpPr/>
            <p:nvPr/>
          </p:nvSpPr>
          <p:spPr>
            <a:xfrm>
              <a:off x="781289" y="2928192"/>
              <a:ext cx="603425" cy="362467"/>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lgn="ctr">
                <a:defRPr sz="1600">
                  <a:solidFill>
                    <a:srgbClr val="FFFFFF"/>
                  </a:solidFill>
                  <a:latin typeface="San Francisco Display Bold"/>
                  <a:ea typeface="San Francisco Display Bold"/>
                  <a:cs typeface="San Francisco Display Bold"/>
                  <a:sym typeface="San Francisco Display Bold"/>
                </a:defRPr>
              </a:lvl1pPr>
            </a:lstStyle>
            <a:p>
              <a:r>
                <a:rPr b="1">
                  <a:latin typeface="+mj-ea"/>
                  <a:ea typeface="+mj-ea"/>
                </a:rPr>
                <a:t>30%</a:t>
              </a:r>
            </a:p>
          </p:txBody>
        </p:sp>
        <p:sp>
          <p:nvSpPr>
            <p:cNvPr id="53" name="Shape 2293">
              <a:extLst>
                <a:ext uri="{FF2B5EF4-FFF2-40B4-BE49-F238E27FC236}">
                  <a16:creationId xmlns:a16="http://schemas.microsoft.com/office/drawing/2014/main" id="{C529D94F-CFDF-BE2E-4601-5AE1D8E529F3}"/>
                </a:ext>
              </a:extLst>
            </p:cNvPr>
            <p:cNvSpPr/>
            <p:nvPr/>
          </p:nvSpPr>
          <p:spPr>
            <a:xfrm>
              <a:off x="1890192" y="2928192"/>
              <a:ext cx="603425" cy="362467"/>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lgn="ctr">
                <a:defRPr sz="1600">
                  <a:solidFill>
                    <a:srgbClr val="FFFFFF"/>
                  </a:solidFill>
                  <a:latin typeface="San Francisco Display Bold"/>
                  <a:ea typeface="San Francisco Display Bold"/>
                  <a:cs typeface="San Francisco Display Bold"/>
                  <a:sym typeface="San Francisco Display Bold"/>
                </a:defRPr>
              </a:lvl1pPr>
            </a:lstStyle>
            <a:p>
              <a:r>
                <a:rPr b="1">
                  <a:latin typeface="+mj-ea"/>
                  <a:ea typeface="+mj-ea"/>
                </a:rPr>
                <a:t>70%</a:t>
              </a:r>
            </a:p>
          </p:txBody>
        </p:sp>
        <p:sp>
          <p:nvSpPr>
            <p:cNvPr id="54" name="Shape 2294">
              <a:extLst>
                <a:ext uri="{FF2B5EF4-FFF2-40B4-BE49-F238E27FC236}">
                  <a16:creationId xmlns:a16="http://schemas.microsoft.com/office/drawing/2014/main" id="{707AA555-B087-C6A9-FAC5-69A780DF998A}"/>
                </a:ext>
              </a:extLst>
            </p:cNvPr>
            <p:cNvSpPr/>
            <p:nvPr/>
          </p:nvSpPr>
          <p:spPr>
            <a:xfrm>
              <a:off x="2999096" y="2928192"/>
              <a:ext cx="603425" cy="362467"/>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lgn="ctr">
                <a:defRPr sz="1600">
                  <a:solidFill>
                    <a:srgbClr val="FFFFFF"/>
                  </a:solidFill>
                  <a:latin typeface="San Francisco Display Bold"/>
                  <a:ea typeface="San Francisco Display Bold"/>
                  <a:cs typeface="San Francisco Display Bold"/>
                  <a:sym typeface="San Francisco Display Bold"/>
                </a:defRPr>
              </a:lvl1pPr>
            </a:lstStyle>
            <a:p>
              <a:r>
                <a:rPr b="1">
                  <a:latin typeface="+mj-ea"/>
                  <a:ea typeface="+mj-ea"/>
                </a:rPr>
                <a:t>80%</a:t>
              </a:r>
            </a:p>
          </p:txBody>
        </p:sp>
        <p:sp>
          <p:nvSpPr>
            <p:cNvPr id="57" name="Shape 2295">
              <a:extLst>
                <a:ext uri="{FF2B5EF4-FFF2-40B4-BE49-F238E27FC236}">
                  <a16:creationId xmlns:a16="http://schemas.microsoft.com/office/drawing/2014/main" id="{B24B8E32-F0C1-5E99-468F-ED324469C8ED}"/>
                </a:ext>
              </a:extLst>
            </p:cNvPr>
            <p:cNvSpPr/>
            <p:nvPr/>
          </p:nvSpPr>
          <p:spPr>
            <a:xfrm>
              <a:off x="4108000" y="2928192"/>
              <a:ext cx="603425" cy="362467"/>
            </a:xfrm>
            <a:prstGeom prst="rect">
              <a:avLst/>
            </a:prstGeom>
            <a:ln w="12700">
              <a:miter lim="400000"/>
            </a:ln>
            <a:extLst>
              <a:ext uri="{C572A759-6A51-4108-AA02-DFA0A04FC94B}">
                <ma14:wrappingTextBoxFlag xmlns="" xmlns:ma14="http://schemas.microsoft.com/office/mac/drawingml/2011/main" val="1"/>
              </a:ext>
            </a:extLst>
          </p:spPr>
          <p:txBody>
            <a:bodyPr wrap="none" lIns="45719" rIns="45719">
              <a:spAutoFit/>
            </a:bodyPr>
            <a:lstStyle>
              <a:lvl1pPr algn="ctr">
                <a:defRPr sz="1600">
                  <a:solidFill>
                    <a:srgbClr val="FFFFFF"/>
                  </a:solidFill>
                  <a:latin typeface="San Francisco Display Bold"/>
                  <a:ea typeface="San Francisco Display Bold"/>
                  <a:cs typeface="San Francisco Display Bold"/>
                  <a:sym typeface="San Francisco Display Bold"/>
                </a:defRPr>
              </a:lvl1pPr>
            </a:lstStyle>
            <a:p>
              <a:r>
                <a:rPr b="1">
                  <a:latin typeface="+mj-ea"/>
                  <a:ea typeface="+mj-ea"/>
                </a:rPr>
                <a:t>50%</a:t>
              </a:r>
            </a:p>
          </p:txBody>
        </p:sp>
      </p:grpSp>
      <p:sp>
        <p:nvSpPr>
          <p:cNvPr id="71" name="文本框 70">
            <a:extLst>
              <a:ext uri="{FF2B5EF4-FFF2-40B4-BE49-F238E27FC236}">
                <a16:creationId xmlns:a16="http://schemas.microsoft.com/office/drawing/2014/main" id="{80467303-4E90-F036-D0D8-898E3292C554}"/>
              </a:ext>
            </a:extLst>
          </p:cNvPr>
          <p:cNvSpPr txBox="1"/>
          <p:nvPr/>
        </p:nvSpPr>
        <p:spPr>
          <a:xfrm>
            <a:off x="608654" y="1368751"/>
            <a:ext cx="4768587" cy="1077218"/>
          </a:xfrm>
          <a:prstGeom prst="rect">
            <a:avLst/>
          </a:prstGeom>
          <a:noFill/>
        </p:spPr>
        <p:txBody>
          <a:bodyPr wrap="square">
            <a:spAutoFit/>
          </a:bodyPr>
          <a:lstStyle>
            <a:defPPr>
              <a:defRPr lang="zh-CN"/>
            </a:defPPr>
            <a:lvl1pPr>
              <a:defRPr sz="4000">
                <a:solidFill>
                  <a:schemeClr val="accent1"/>
                </a:solidFill>
                <a:latin typeface="+mj-ea"/>
                <a:ea typeface="+mj-ea"/>
              </a:defRPr>
            </a:lvl1pPr>
          </a:lstStyle>
          <a:p>
            <a:r>
              <a:rPr lang="en-US" altLang="zh-CN" sz="3200">
                <a:solidFill>
                  <a:schemeClr val="bg1"/>
                </a:solidFill>
              </a:rPr>
              <a:t>Industry Growth Rate Shift</a:t>
            </a:r>
          </a:p>
        </p:txBody>
      </p:sp>
      <p:cxnSp>
        <p:nvCxnSpPr>
          <p:cNvPr id="72" name="直接连接符 71">
            <a:extLst>
              <a:ext uri="{FF2B5EF4-FFF2-40B4-BE49-F238E27FC236}">
                <a16:creationId xmlns:a16="http://schemas.microsoft.com/office/drawing/2014/main" id="{CB5B2D38-76F5-B172-FB62-66B370C21009}"/>
              </a:ext>
            </a:extLst>
          </p:cNvPr>
          <p:cNvCxnSpPr>
            <a:cxnSpLocks/>
          </p:cNvCxnSpPr>
          <p:nvPr/>
        </p:nvCxnSpPr>
        <p:spPr>
          <a:xfrm>
            <a:off x="731838" y="2561912"/>
            <a:ext cx="3999819" cy="0"/>
          </a:xfrm>
          <a:prstGeom prst="line">
            <a:avLst/>
          </a:prstGeom>
          <a:noFill/>
          <a:ln w="6350">
            <a:gradFill flip="none" rotWithShape="1">
              <a:gsLst>
                <a:gs pos="0">
                  <a:schemeClr val="bg1"/>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grpSp>
        <p:nvGrpSpPr>
          <p:cNvPr id="97" name="组合 96">
            <a:extLst>
              <a:ext uri="{FF2B5EF4-FFF2-40B4-BE49-F238E27FC236}">
                <a16:creationId xmlns:a16="http://schemas.microsoft.com/office/drawing/2014/main" id="{E70B4B0F-461F-C71A-E303-B7B08BACD42B}"/>
              </a:ext>
            </a:extLst>
          </p:cNvPr>
          <p:cNvGrpSpPr/>
          <p:nvPr/>
        </p:nvGrpSpPr>
        <p:grpSpPr>
          <a:xfrm>
            <a:off x="6068097" y="4808678"/>
            <a:ext cx="5541197" cy="964640"/>
            <a:chOff x="6068097" y="4808678"/>
            <a:chExt cx="5541197" cy="964640"/>
          </a:xfrm>
        </p:grpSpPr>
        <p:grpSp>
          <p:nvGrpSpPr>
            <p:cNvPr id="81" name="组合 80">
              <a:extLst>
                <a:ext uri="{FF2B5EF4-FFF2-40B4-BE49-F238E27FC236}">
                  <a16:creationId xmlns:a16="http://schemas.microsoft.com/office/drawing/2014/main" id="{6347CF1B-563E-04EC-50AB-2EC8C60D741E}"/>
                </a:ext>
              </a:extLst>
            </p:cNvPr>
            <p:cNvGrpSpPr/>
            <p:nvPr/>
          </p:nvGrpSpPr>
          <p:grpSpPr>
            <a:xfrm>
              <a:off x="6320395" y="4808678"/>
              <a:ext cx="5288899" cy="964640"/>
              <a:chOff x="6622478" y="1513408"/>
              <a:chExt cx="5288899" cy="964640"/>
            </a:xfrm>
          </p:grpSpPr>
          <p:sp>
            <p:nvSpPr>
              <p:cNvPr id="82" name="文本框 81">
                <a:extLst>
                  <a:ext uri="{FF2B5EF4-FFF2-40B4-BE49-F238E27FC236}">
                    <a16:creationId xmlns:a16="http://schemas.microsoft.com/office/drawing/2014/main" id="{5E1668DF-778F-E3C3-5610-F978BE081058}"/>
                  </a:ext>
                </a:extLst>
              </p:cNvPr>
              <p:cNvSpPr txBox="1"/>
              <p:nvPr/>
            </p:nvSpPr>
            <p:spPr>
              <a:xfrm>
                <a:off x="6622478" y="1513408"/>
                <a:ext cx="4587061"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Company Strategy Alignment</a:t>
                </a:r>
              </a:p>
            </p:txBody>
          </p:sp>
          <p:sp>
            <p:nvSpPr>
              <p:cNvPr id="83" name="标题 1">
                <a:extLst>
                  <a:ext uri="{FF2B5EF4-FFF2-40B4-BE49-F238E27FC236}">
                    <a16:creationId xmlns:a16="http://schemas.microsoft.com/office/drawing/2014/main" id="{88C7967D-C9E3-390F-AA89-015CECE65BD3}"/>
                  </a:ext>
                </a:extLst>
              </p:cNvPr>
              <p:cNvSpPr txBox="1"/>
              <p:nvPr/>
            </p:nvSpPr>
            <p:spPr>
              <a:xfrm>
                <a:off x="6622478" y="1819534"/>
                <a:ext cx="5288899" cy="658514"/>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company's high - end strategy is correct, as it aligns with the market trend of consumption stratification, which is conducive to the company's long - term development.</a:t>
                </a:r>
              </a:p>
            </p:txBody>
          </p:sp>
        </p:grpSp>
        <p:sp>
          <p:nvSpPr>
            <p:cNvPr id="86" name="Shape 2286">
              <a:extLst>
                <a:ext uri="{FF2B5EF4-FFF2-40B4-BE49-F238E27FC236}">
                  <a16:creationId xmlns:a16="http://schemas.microsoft.com/office/drawing/2014/main" id="{1031BAAE-9983-C74F-9CDC-260E198628DF}"/>
                </a:ext>
              </a:extLst>
            </p:cNvPr>
            <p:cNvSpPr/>
            <p:nvPr/>
          </p:nvSpPr>
          <p:spPr>
            <a:xfrm>
              <a:off x="6068097" y="4831231"/>
              <a:ext cx="64417" cy="919534"/>
            </a:xfrm>
            <a:prstGeom prst="roundRect">
              <a:avLst>
                <a:gd name="adj" fmla="val 24390"/>
              </a:avLst>
            </a:prstGeom>
            <a:gradFill>
              <a:gsLst>
                <a:gs pos="0">
                  <a:schemeClr val="accent1"/>
                </a:gs>
                <a:gs pos="100000">
                  <a:schemeClr val="accent2"/>
                </a:gs>
              </a:gsLst>
              <a:lin ang="5400000"/>
            </a:gradFill>
            <a:ln w="12700">
              <a:miter lim="400000"/>
            </a:ln>
          </p:spPr>
          <p:txBody>
            <a:bodyPr lIns="45719" rIns="45719" anchor="ctr"/>
            <a:lstStyle/>
            <a:p>
              <a:endParaRPr/>
            </a:p>
          </p:txBody>
        </p:sp>
      </p:grpSp>
      <p:grpSp>
        <p:nvGrpSpPr>
          <p:cNvPr id="94" name="组合 93">
            <a:extLst>
              <a:ext uri="{FF2B5EF4-FFF2-40B4-BE49-F238E27FC236}">
                <a16:creationId xmlns:a16="http://schemas.microsoft.com/office/drawing/2014/main" id="{43B51AF8-B993-D3AE-8258-FCFBC9BC56B2}"/>
              </a:ext>
            </a:extLst>
          </p:cNvPr>
          <p:cNvGrpSpPr/>
          <p:nvPr/>
        </p:nvGrpSpPr>
        <p:grpSpPr>
          <a:xfrm>
            <a:off x="6068097" y="3413870"/>
            <a:ext cx="5541197" cy="964640"/>
            <a:chOff x="6068097" y="3300556"/>
            <a:chExt cx="5541197" cy="964640"/>
          </a:xfrm>
        </p:grpSpPr>
        <p:grpSp>
          <p:nvGrpSpPr>
            <p:cNvPr id="78" name="组合 77">
              <a:extLst>
                <a:ext uri="{FF2B5EF4-FFF2-40B4-BE49-F238E27FC236}">
                  <a16:creationId xmlns:a16="http://schemas.microsoft.com/office/drawing/2014/main" id="{D1D562EB-7762-4A0E-11F5-38EE9A3C63B3}"/>
                </a:ext>
              </a:extLst>
            </p:cNvPr>
            <p:cNvGrpSpPr/>
            <p:nvPr/>
          </p:nvGrpSpPr>
          <p:grpSpPr>
            <a:xfrm>
              <a:off x="6320395" y="3300556"/>
              <a:ext cx="5288899" cy="964640"/>
              <a:chOff x="6622478" y="1513408"/>
              <a:chExt cx="5288899" cy="964640"/>
            </a:xfrm>
          </p:grpSpPr>
          <p:sp>
            <p:nvSpPr>
              <p:cNvPr id="79" name="文本框 78">
                <a:extLst>
                  <a:ext uri="{FF2B5EF4-FFF2-40B4-BE49-F238E27FC236}">
                    <a16:creationId xmlns:a16="http://schemas.microsoft.com/office/drawing/2014/main" id="{EFFBB5A3-9FB0-1A67-686D-3E6A6DDBF7D1}"/>
                  </a:ext>
                </a:extLst>
              </p:cNvPr>
              <p:cNvSpPr txBox="1"/>
              <p:nvPr/>
            </p:nvSpPr>
            <p:spPr>
              <a:xfrm>
                <a:off x="6622479" y="1513408"/>
                <a:ext cx="3446640"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Market Segmentation</a:t>
                </a:r>
              </a:p>
            </p:txBody>
          </p:sp>
          <p:sp>
            <p:nvSpPr>
              <p:cNvPr id="80" name="标题 1">
                <a:extLst>
                  <a:ext uri="{FF2B5EF4-FFF2-40B4-BE49-F238E27FC236}">
                    <a16:creationId xmlns:a16="http://schemas.microsoft.com/office/drawing/2014/main" id="{27541900-EB42-A7E3-FA0C-F7846342DC0D}"/>
                  </a:ext>
                </a:extLst>
              </p:cNvPr>
              <p:cNvSpPr txBox="1"/>
              <p:nvPr/>
            </p:nvSpPr>
            <p:spPr>
              <a:xfrm>
                <a:off x="6622478" y="1819534"/>
                <a:ext cx="5288899" cy="658514"/>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high - end market showed a 12% growth, with both volume and price increasing, while the low - end market declined by 6%, with both volume and price dropping. This shows a clear trend of consumption stratification in the market.</a:t>
                </a:r>
              </a:p>
            </p:txBody>
          </p:sp>
        </p:grpSp>
        <p:sp>
          <p:nvSpPr>
            <p:cNvPr id="93" name="Shape 2286">
              <a:extLst>
                <a:ext uri="{FF2B5EF4-FFF2-40B4-BE49-F238E27FC236}">
                  <a16:creationId xmlns:a16="http://schemas.microsoft.com/office/drawing/2014/main" id="{D526FBF9-13B3-AD0A-5886-7E93CA4D419F}"/>
                </a:ext>
              </a:extLst>
            </p:cNvPr>
            <p:cNvSpPr/>
            <p:nvPr/>
          </p:nvSpPr>
          <p:spPr>
            <a:xfrm>
              <a:off x="6068097" y="3323109"/>
              <a:ext cx="64417" cy="919534"/>
            </a:xfrm>
            <a:prstGeom prst="roundRect">
              <a:avLst>
                <a:gd name="adj" fmla="val 24390"/>
              </a:avLst>
            </a:prstGeom>
            <a:gradFill>
              <a:gsLst>
                <a:gs pos="0">
                  <a:schemeClr val="accent1"/>
                </a:gs>
                <a:gs pos="100000">
                  <a:schemeClr val="accent2"/>
                </a:gs>
              </a:gsLst>
              <a:lin ang="5400000"/>
            </a:gradFill>
            <a:ln w="12700">
              <a:miter lim="400000"/>
            </a:ln>
          </p:spPr>
          <p:txBody>
            <a:bodyPr lIns="45719" rIns="45719" anchor="ctr"/>
            <a:lstStyle/>
            <a:p>
              <a:endParaRPr/>
            </a:p>
          </p:txBody>
        </p:sp>
      </p:grpSp>
      <p:grpSp>
        <p:nvGrpSpPr>
          <p:cNvPr id="96" name="组合 95">
            <a:extLst>
              <a:ext uri="{FF2B5EF4-FFF2-40B4-BE49-F238E27FC236}">
                <a16:creationId xmlns:a16="http://schemas.microsoft.com/office/drawing/2014/main" id="{2AAF2A56-C5C5-F530-66DF-BC306ABAA220}"/>
              </a:ext>
            </a:extLst>
          </p:cNvPr>
          <p:cNvGrpSpPr/>
          <p:nvPr/>
        </p:nvGrpSpPr>
        <p:grpSpPr>
          <a:xfrm>
            <a:off x="6068097" y="2064167"/>
            <a:ext cx="5541197" cy="919534"/>
            <a:chOff x="6068097" y="2064167"/>
            <a:chExt cx="5541197" cy="919534"/>
          </a:xfrm>
        </p:grpSpPr>
        <p:grpSp>
          <p:nvGrpSpPr>
            <p:cNvPr id="77" name="组合 76">
              <a:extLst>
                <a:ext uri="{FF2B5EF4-FFF2-40B4-BE49-F238E27FC236}">
                  <a16:creationId xmlns:a16="http://schemas.microsoft.com/office/drawing/2014/main" id="{1E9FE0B7-1DA7-7FA6-B405-D6B77DAC4CA5}"/>
                </a:ext>
              </a:extLst>
            </p:cNvPr>
            <p:cNvGrpSpPr/>
            <p:nvPr/>
          </p:nvGrpSpPr>
          <p:grpSpPr>
            <a:xfrm>
              <a:off x="6320395" y="2137795"/>
              <a:ext cx="5288899" cy="772279"/>
              <a:chOff x="6622478" y="1513408"/>
              <a:chExt cx="5288899" cy="772279"/>
            </a:xfrm>
          </p:grpSpPr>
          <p:sp>
            <p:nvSpPr>
              <p:cNvPr id="75" name="文本框 74">
                <a:extLst>
                  <a:ext uri="{FF2B5EF4-FFF2-40B4-BE49-F238E27FC236}">
                    <a16:creationId xmlns:a16="http://schemas.microsoft.com/office/drawing/2014/main" id="{1B9336E7-C93D-0148-F30C-F870F660396E}"/>
                  </a:ext>
                </a:extLst>
              </p:cNvPr>
              <p:cNvSpPr txBox="1"/>
              <p:nvPr/>
            </p:nvSpPr>
            <p:spPr>
              <a:xfrm>
                <a:off x="6622479" y="1513408"/>
                <a:ext cx="3446640" cy="338554"/>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Overall Industry Growth</a:t>
                </a:r>
              </a:p>
            </p:txBody>
          </p:sp>
          <p:sp>
            <p:nvSpPr>
              <p:cNvPr id="76" name="标题 1">
                <a:extLst>
                  <a:ext uri="{FF2B5EF4-FFF2-40B4-BE49-F238E27FC236}">
                    <a16:creationId xmlns:a16="http://schemas.microsoft.com/office/drawing/2014/main" id="{0C30762A-7A43-86FD-F746-3667C2155CE9}"/>
                  </a:ext>
                </a:extLst>
              </p:cNvPr>
              <p:cNvSpPr txBox="1"/>
              <p:nvPr/>
            </p:nvSpPr>
            <p:spPr>
              <a:xfrm>
                <a:off x="6622478" y="1819534"/>
                <a:ext cx="5288899" cy="466153"/>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overall sales growth rate of the industry in Q3 was 4%, down from 9% in Q2, indicating a slowdown in industry growth.</a:t>
                </a:r>
              </a:p>
            </p:txBody>
          </p:sp>
        </p:grpSp>
        <p:sp>
          <p:nvSpPr>
            <p:cNvPr id="95" name="Shape 2286">
              <a:extLst>
                <a:ext uri="{FF2B5EF4-FFF2-40B4-BE49-F238E27FC236}">
                  <a16:creationId xmlns:a16="http://schemas.microsoft.com/office/drawing/2014/main" id="{F8E1E2EE-8D74-82E2-58E0-A2081FAB5FB0}"/>
                </a:ext>
              </a:extLst>
            </p:cNvPr>
            <p:cNvSpPr/>
            <p:nvPr/>
          </p:nvSpPr>
          <p:spPr>
            <a:xfrm>
              <a:off x="6068097" y="2064167"/>
              <a:ext cx="64417" cy="919534"/>
            </a:xfrm>
            <a:prstGeom prst="roundRect">
              <a:avLst>
                <a:gd name="adj" fmla="val 24390"/>
              </a:avLst>
            </a:prstGeom>
            <a:gradFill>
              <a:gsLst>
                <a:gs pos="0">
                  <a:schemeClr val="accent1"/>
                </a:gs>
                <a:gs pos="100000">
                  <a:schemeClr val="accent2"/>
                </a:gs>
              </a:gsLst>
              <a:lin ang="5400000"/>
            </a:gradFill>
            <a:ln w="12700">
              <a:miter lim="400000"/>
            </a:ln>
          </p:spPr>
          <p:txBody>
            <a:bodyPr lIns="45719" rIns="45719" anchor="ctr"/>
            <a:lstStyle/>
            <a:p>
              <a:endParaRPr/>
            </a:p>
          </p:txBody>
        </p:sp>
      </p:grpSp>
    </p:spTree>
    <p:extLst>
      <p:ext uri="{BB962C8B-B14F-4D97-AF65-F5344CB8AC3E}">
        <p14:creationId xmlns:p14="http://schemas.microsoft.com/office/powerpoint/2010/main" val="1844744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817278-00C7-B907-769C-284A7473DEFD}"/>
            </a:ext>
          </a:extLst>
        </p:cNvPr>
        <p:cNvGrpSpPr/>
        <p:nvPr/>
      </p:nvGrpSpPr>
      <p:grpSpPr>
        <a:xfrm>
          <a:off x="0" y="0"/>
          <a:ext cx="0" cy="0"/>
          <a:chOff x="0" y="0"/>
          <a:chExt cx="0" cy="0"/>
        </a:xfrm>
      </p:grpSpPr>
      <p:pic>
        <p:nvPicPr>
          <p:cNvPr id="32" name="图片 31" descr="黑暗中有烟花&#10;&#10;AI 生成的内容可能不正确。">
            <a:extLst>
              <a:ext uri="{FF2B5EF4-FFF2-40B4-BE49-F238E27FC236}">
                <a16:creationId xmlns:a16="http://schemas.microsoft.com/office/drawing/2014/main" id="{03615139-EBA2-F000-1156-27292C17E3ED}"/>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30"/>
                    </a14:imgEffect>
                  </a14:imgLayer>
                </a14:imgProps>
              </a:ext>
              <a:ext uri="{28A0092B-C50C-407E-A947-70E740481C1C}">
                <a14:useLocalDpi xmlns:a14="http://schemas.microsoft.com/office/drawing/2010/main" val="0"/>
              </a:ext>
            </a:extLst>
          </a:blip>
          <a:srcRect l="206" t="7986" r="206" b="7986"/>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34" name="任意多边形: 形状 33">
            <a:extLst>
              <a:ext uri="{FF2B5EF4-FFF2-40B4-BE49-F238E27FC236}">
                <a16:creationId xmlns:a16="http://schemas.microsoft.com/office/drawing/2014/main" id="{1DA8225D-136D-DA4A-6868-49780C760E23}"/>
              </a:ext>
            </a:extLst>
          </p:cNvPr>
          <p:cNvSpPr/>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gradFill flip="none" rotWithShape="1">
            <a:gsLst>
              <a:gs pos="20000">
                <a:schemeClr val="tx1"/>
              </a:gs>
              <a:gs pos="89000">
                <a:schemeClr val="tx1">
                  <a:alpha val="0"/>
                </a:schemeClr>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nvGrpSpPr>
          <p:cNvPr id="10" name="组合 9">
            <a:extLst>
              <a:ext uri="{FF2B5EF4-FFF2-40B4-BE49-F238E27FC236}">
                <a16:creationId xmlns:a16="http://schemas.microsoft.com/office/drawing/2014/main" id="{A2A32114-9026-7FE4-029A-B8C55787834A}"/>
              </a:ext>
            </a:extLst>
          </p:cNvPr>
          <p:cNvGrpSpPr/>
          <p:nvPr/>
        </p:nvGrpSpPr>
        <p:grpSpPr>
          <a:xfrm flipH="1">
            <a:off x="0" y="0"/>
            <a:ext cx="6871845" cy="1237616"/>
            <a:chOff x="5320156" y="0"/>
            <a:chExt cx="6871845" cy="1237616"/>
          </a:xfrm>
        </p:grpSpPr>
        <p:sp>
          <p:nvSpPr>
            <p:cNvPr id="11" name="任意多边形: 形状 10">
              <a:extLst>
                <a:ext uri="{FF2B5EF4-FFF2-40B4-BE49-F238E27FC236}">
                  <a16:creationId xmlns:a16="http://schemas.microsoft.com/office/drawing/2014/main" id="{F022C992-7D02-23F2-C4C0-3A109C2C1432}"/>
                </a:ext>
              </a:extLst>
            </p:cNvPr>
            <p:cNvSpPr/>
            <p:nvPr/>
          </p:nvSpPr>
          <p:spPr>
            <a:xfrm>
              <a:off x="6619465" y="0"/>
              <a:ext cx="5572535" cy="1237616"/>
            </a:xfrm>
            <a:custGeom>
              <a:avLst/>
              <a:gdLst>
                <a:gd name="connsiteX0" fmla="*/ 0 w 5572535"/>
                <a:gd name="connsiteY0" fmla="*/ 0 h 1237616"/>
                <a:gd name="connsiteX1" fmla="*/ 5572535 w 5572535"/>
                <a:gd name="connsiteY1" fmla="*/ 0 h 1237616"/>
                <a:gd name="connsiteX2" fmla="*/ 5572535 w 5572535"/>
                <a:gd name="connsiteY2" fmla="*/ 1048341 h 1237616"/>
                <a:gd name="connsiteX3" fmla="*/ 5200933 w 5572535"/>
                <a:gd name="connsiteY3" fmla="*/ 1132341 h 1237616"/>
                <a:gd name="connsiteX4" fmla="*/ 4092078 w 5572535"/>
                <a:gd name="connsiteY4" fmla="*/ 1233714 h 1237616"/>
                <a:gd name="connsiteX5" fmla="*/ 1755278 w 5572535"/>
                <a:gd name="connsiteY5" fmla="*/ 261257 h 1237616"/>
                <a:gd name="connsiteX6" fmla="*/ 134582 w 5572535"/>
                <a:gd name="connsiteY6" fmla="*/ 14841 h 1237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72535" h="1237616">
                  <a:moveTo>
                    <a:pt x="0" y="0"/>
                  </a:moveTo>
                  <a:lnTo>
                    <a:pt x="5572535" y="0"/>
                  </a:lnTo>
                  <a:lnTo>
                    <a:pt x="5572535" y="1048341"/>
                  </a:lnTo>
                  <a:lnTo>
                    <a:pt x="5200933" y="1132341"/>
                  </a:lnTo>
                  <a:cubicBezTo>
                    <a:pt x="4805546" y="1210015"/>
                    <a:pt x="4414114" y="1250950"/>
                    <a:pt x="4092078" y="1233714"/>
                  </a:cubicBezTo>
                  <a:cubicBezTo>
                    <a:pt x="3233316" y="1187752"/>
                    <a:pt x="2805145" y="520095"/>
                    <a:pt x="1755278" y="261257"/>
                  </a:cubicBezTo>
                  <a:cubicBezTo>
                    <a:pt x="1361578" y="164193"/>
                    <a:pt x="756287" y="85498"/>
                    <a:pt x="134582" y="14841"/>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2" name="任意多边形: 形状 11">
              <a:extLst>
                <a:ext uri="{FF2B5EF4-FFF2-40B4-BE49-F238E27FC236}">
                  <a16:creationId xmlns:a16="http://schemas.microsoft.com/office/drawing/2014/main" id="{2D195B7C-7DBD-7861-0350-34B55320FD04}"/>
                </a:ext>
              </a:extLst>
            </p:cNvPr>
            <p:cNvSpPr/>
            <p:nvPr/>
          </p:nvSpPr>
          <p:spPr>
            <a:xfrm>
              <a:off x="5320156" y="1"/>
              <a:ext cx="6871845" cy="635985"/>
            </a:xfrm>
            <a:custGeom>
              <a:avLst/>
              <a:gdLst>
                <a:gd name="connsiteX0" fmla="*/ 0 w 6871845"/>
                <a:gd name="connsiteY0" fmla="*/ 0 h 635985"/>
                <a:gd name="connsiteX1" fmla="*/ 6871845 w 6871845"/>
                <a:gd name="connsiteY1" fmla="*/ 0 h 635985"/>
                <a:gd name="connsiteX2" fmla="*/ 6871845 w 6871845"/>
                <a:gd name="connsiteY2" fmla="*/ 251457 h 635985"/>
                <a:gd name="connsiteX3" fmla="*/ 6816339 w 6871845"/>
                <a:gd name="connsiteY3" fmla="*/ 244660 h 635985"/>
                <a:gd name="connsiteX4" fmla="*/ 6450931 w 6871845"/>
                <a:gd name="connsiteY4" fmla="*/ 232229 h 635985"/>
                <a:gd name="connsiteX5" fmla="*/ 2241788 w 6871845"/>
                <a:gd name="connsiteY5" fmla="*/ 624114 h 635985"/>
                <a:gd name="connsiteX6" fmla="*/ 70102 w 6871845"/>
                <a:gd name="connsiteY6" fmla="*/ 28306 h 635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1845" h="635985">
                  <a:moveTo>
                    <a:pt x="0" y="0"/>
                  </a:moveTo>
                  <a:lnTo>
                    <a:pt x="6871845" y="0"/>
                  </a:lnTo>
                  <a:lnTo>
                    <a:pt x="6871845" y="251457"/>
                  </a:lnTo>
                  <a:lnTo>
                    <a:pt x="6816339" y="244660"/>
                  </a:lnTo>
                  <a:cubicBezTo>
                    <a:pt x="6701378" y="235404"/>
                    <a:pt x="6579745" y="230717"/>
                    <a:pt x="6450931" y="232229"/>
                  </a:cubicBezTo>
                  <a:cubicBezTo>
                    <a:pt x="5420417" y="244324"/>
                    <a:pt x="3456150" y="716038"/>
                    <a:pt x="2241788" y="624114"/>
                  </a:cubicBezTo>
                  <a:cubicBezTo>
                    <a:pt x="1482812" y="566662"/>
                    <a:pt x="694543" y="277699"/>
                    <a:pt x="70102" y="28306"/>
                  </a:cubicBezTo>
                  <a:close/>
                </a:path>
              </a:pathLst>
            </a:custGeom>
            <a:gradFill flip="none" rotWithShape="1">
              <a:gsLst>
                <a:gs pos="0">
                  <a:schemeClr val="accent1"/>
                </a:gs>
                <a:gs pos="89000">
                  <a:schemeClr val="accent1">
                    <a:lumMod val="50000"/>
                    <a:alpha val="0"/>
                  </a:schemeClr>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20" name="组合 19">
            <a:extLst>
              <a:ext uri="{FF2B5EF4-FFF2-40B4-BE49-F238E27FC236}">
                <a16:creationId xmlns:a16="http://schemas.microsoft.com/office/drawing/2014/main" id="{AEE7B921-8ABC-E04E-802B-800B4BE1B764}"/>
              </a:ext>
            </a:extLst>
          </p:cNvPr>
          <p:cNvGrpSpPr/>
          <p:nvPr/>
        </p:nvGrpSpPr>
        <p:grpSpPr>
          <a:xfrm>
            <a:off x="9526075" y="549274"/>
            <a:ext cx="1934088" cy="271796"/>
            <a:chOff x="9767888" y="549275"/>
            <a:chExt cx="1934088" cy="271796"/>
          </a:xfrm>
        </p:grpSpPr>
        <p:sp>
          <p:nvSpPr>
            <p:cNvPr id="13" name="标题 1">
              <a:extLst>
                <a:ext uri="{FF2B5EF4-FFF2-40B4-BE49-F238E27FC236}">
                  <a16:creationId xmlns:a16="http://schemas.microsoft.com/office/drawing/2014/main" id="{41508AFA-6A92-DB33-39C7-747F8A8A8BE3}"/>
                </a:ext>
              </a:extLst>
            </p:cNvPr>
            <p:cNvSpPr txBox="1"/>
            <p:nvPr/>
          </p:nvSpPr>
          <p:spPr>
            <a:xfrm>
              <a:off x="11321599" y="620286"/>
              <a:ext cx="129755" cy="129774"/>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4" name="标题 1">
              <a:extLst>
                <a:ext uri="{FF2B5EF4-FFF2-40B4-BE49-F238E27FC236}">
                  <a16:creationId xmlns:a16="http://schemas.microsoft.com/office/drawing/2014/main" id="{C39FF433-AB25-133A-43CA-8A03FA4F0D21}"/>
                </a:ext>
              </a:extLst>
            </p:cNvPr>
            <p:cNvSpPr txBox="1"/>
            <p:nvPr/>
          </p:nvSpPr>
          <p:spPr>
            <a:xfrm>
              <a:off x="10897113" y="620286"/>
              <a:ext cx="137688" cy="129774"/>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5" name="标题 1">
              <a:extLst>
                <a:ext uri="{FF2B5EF4-FFF2-40B4-BE49-F238E27FC236}">
                  <a16:creationId xmlns:a16="http://schemas.microsoft.com/office/drawing/2014/main" id="{ECDE5EB5-8B9B-7F7C-8749-CBC2D5F81838}"/>
                </a:ext>
              </a:extLst>
            </p:cNvPr>
            <p:cNvSpPr txBox="1"/>
            <p:nvPr/>
          </p:nvSpPr>
          <p:spPr>
            <a:xfrm>
              <a:off x="10478388" y="620286"/>
              <a:ext cx="134100" cy="129774"/>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6" name="标题 1">
              <a:extLst>
                <a:ext uri="{FF2B5EF4-FFF2-40B4-BE49-F238E27FC236}">
                  <a16:creationId xmlns:a16="http://schemas.microsoft.com/office/drawing/2014/main" id="{70C7CC7F-EE39-55D7-CB86-F434628E8FC0}"/>
                </a:ext>
              </a:extLst>
            </p:cNvPr>
            <p:cNvSpPr txBox="1"/>
            <p:nvPr/>
          </p:nvSpPr>
          <p:spPr>
            <a:xfrm>
              <a:off x="10065018" y="620286"/>
              <a:ext cx="119802" cy="129774"/>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prstDash val="solid"/>
              <a:miter/>
            </a:ln>
          </p:spPr>
          <p:txBody>
            <a:bodyPr vert="horz" wrap="square" lIns="91440" tIns="45720" rIns="91440" bIns="45720" rtlCol="0" anchor="ctr"/>
            <a:lstStyle/>
            <a:p>
              <a:pPr algn="l">
                <a:lnSpc>
                  <a:spcPct val="100000"/>
                </a:lnSpc>
              </a:pPr>
              <a:endParaRPr kumimoji="1" lang="zh-CN" altLang="en-US"/>
            </a:p>
          </p:txBody>
        </p:sp>
        <p:sp>
          <p:nvSpPr>
            <p:cNvPr id="19" name="矩形: 圆角 18">
              <a:extLst>
                <a:ext uri="{FF2B5EF4-FFF2-40B4-BE49-F238E27FC236}">
                  <a16:creationId xmlns:a16="http://schemas.microsoft.com/office/drawing/2014/main" id="{3786F241-D2CD-72EB-91DD-1DB2010828A2}"/>
                </a:ext>
              </a:extLst>
            </p:cNvPr>
            <p:cNvSpPr/>
            <p:nvPr/>
          </p:nvSpPr>
          <p:spPr>
            <a:xfrm>
              <a:off x="9767888" y="549275"/>
              <a:ext cx="1934088" cy="271796"/>
            </a:xfrm>
            <a:prstGeom prst="roundRect">
              <a:avLst>
                <a:gd name="adj" fmla="val 50000"/>
              </a:avLst>
            </a:prstGeom>
            <a:noFill/>
            <a:ln w="63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a:extLst>
              <a:ext uri="{FF2B5EF4-FFF2-40B4-BE49-F238E27FC236}">
                <a16:creationId xmlns:a16="http://schemas.microsoft.com/office/drawing/2014/main" id="{94F9D523-1A85-0404-21C6-C764299D29F6}"/>
              </a:ext>
            </a:extLst>
          </p:cNvPr>
          <p:cNvGrpSpPr/>
          <p:nvPr/>
        </p:nvGrpSpPr>
        <p:grpSpPr>
          <a:xfrm>
            <a:off x="789720" y="451773"/>
            <a:ext cx="466799" cy="498393"/>
            <a:chOff x="789720" y="451773"/>
            <a:chExt cx="466799" cy="498393"/>
          </a:xfrm>
        </p:grpSpPr>
        <p:sp>
          <p:nvSpPr>
            <p:cNvPr id="24" name="椭圆 22">
              <a:extLst>
                <a:ext uri="{FF2B5EF4-FFF2-40B4-BE49-F238E27FC236}">
                  <a16:creationId xmlns:a16="http://schemas.microsoft.com/office/drawing/2014/main" id="{1580757D-F1F3-ABC9-1C2A-851F4D713A41}"/>
                </a:ext>
              </a:extLst>
            </p:cNvPr>
            <p:cNvSpPr/>
            <p:nvPr/>
          </p:nvSpPr>
          <p:spPr>
            <a:xfrm rot="14400000">
              <a:off x="789722" y="483369"/>
              <a:ext cx="466797" cy="466797"/>
            </a:xfrm>
            <a:prstGeom prst="roundRect">
              <a:avLst/>
            </a:prstGeom>
            <a:gradFill flip="none" rotWithShape="1">
              <a:gsLst>
                <a:gs pos="0">
                  <a:schemeClr val="accent1"/>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2" name="椭圆 22">
              <a:extLst>
                <a:ext uri="{FF2B5EF4-FFF2-40B4-BE49-F238E27FC236}">
                  <a16:creationId xmlns:a16="http://schemas.microsoft.com/office/drawing/2014/main" id="{7F599481-B572-5626-99B8-0F9D31124453}"/>
                </a:ext>
              </a:extLst>
            </p:cNvPr>
            <p:cNvSpPr/>
            <p:nvPr/>
          </p:nvSpPr>
          <p:spPr>
            <a:xfrm rot="7200000" flipV="1">
              <a:off x="789720" y="451773"/>
              <a:ext cx="466797" cy="466797"/>
            </a:xfrm>
            <a:prstGeom prst="roundRect">
              <a:avLst/>
            </a:prstGeom>
            <a:gradFill flip="none" rotWithShape="1">
              <a:gsLst>
                <a:gs pos="0">
                  <a:schemeClr val="accent2"/>
                </a:gs>
                <a:gs pos="100000">
                  <a:schemeClr val="accent1">
                    <a:lumMod val="50000"/>
                    <a:alpha val="0"/>
                  </a:schemeClr>
                </a:gs>
              </a:gsLst>
              <a:lin ang="5400000" scaled="1"/>
              <a:tileRect/>
            </a:gra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21" name="文本框 20">
            <a:extLst>
              <a:ext uri="{FF2B5EF4-FFF2-40B4-BE49-F238E27FC236}">
                <a16:creationId xmlns:a16="http://schemas.microsoft.com/office/drawing/2014/main" id="{BB65D56C-CBBA-A059-7686-A4CFC609376D}"/>
              </a:ext>
            </a:extLst>
          </p:cNvPr>
          <p:cNvSpPr txBox="1"/>
          <p:nvPr/>
        </p:nvSpPr>
        <p:spPr>
          <a:xfrm>
            <a:off x="1298013" y="475661"/>
            <a:ext cx="8274569" cy="419025"/>
          </a:xfrm>
          <a:prstGeom prst="rect">
            <a:avLst/>
          </a:prstGeom>
          <a:noFill/>
        </p:spPr>
        <p:txBody>
          <a:bodyPr wrap="square" rtlCol="0">
            <a:spAutoFit/>
          </a:bodyPr>
          <a:lstStyle/>
          <a:p>
            <a:pPr>
              <a:lnSpc>
                <a:spcPct val="125000"/>
              </a:lnSpc>
            </a:pPr>
            <a:r>
              <a:rPr lang="en-US" altLang="zh-CN">
                <a:solidFill>
                  <a:schemeClr val="bg1"/>
                </a:solidFill>
                <a:effectLst>
                  <a:outerShdw blurRad="50800" dist="38100" dir="2700000" algn="tl" rotWithShape="0">
                    <a:prstClr val="black">
                      <a:alpha val="40000"/>
                    </a:prstClr>
                  </a:outerShdw>
                </a:effectLst>
                <a:latin typeface="+mj-ea"/>
                <a:ea typeface="+mj-ea"/>
              </a:rPr>
              <a:t>MARKET DYNAMICS AND COMPETITIVE LANDSCAPE</a:t>
            </a:r>
          </a:p>
        </p:txBody>
      </p:sp>
      <p:graphicFrame>
        <p:nvGraphicFramePr>
          <p:cNvPr id="2" name="Chart 3138">
            <a:extLst>
              <a:ext uri="{FF2B5EF4-FFF2-40B4-BE49-F238E27FC236}">
                <a16:creationId xmlns:a16="http://schemas.microsoft.com/office/drawing/2014/main" id="{F9265332-FADB-17D4-7ED5-C1DB074BEDB6}"/>
              </a:ext>
            </a:extLst>
          </p:cNvPr>
          <p:cNvGraphicFramePr/>
          <p:nvPr>
            <p:extLst>
              <p:ext uri="{D42A27DB-BD31-4B8C-83A1-F6EECF244321}">
                <p14:modId xmlns:p14="http://schemas.microsoft.com/office/powerpoint/2010/main" val="2716188351"/>
              </p:ext>
            </p:extLst>
          </p:nvPr>
        </p:nvGraphicFramePr>
        <p:xfrm>
          <a:off x="965829" y="965697"/>
          <a:ext cx="10260343" cy="3609950"/>
        </p:xfrm>
        <a:graphic>
          <a:graphicData uri="http://schemas.openxmlformats.org/drawingml/2006/chart">
            <c:chart xmlns:c="http://schemas.openxmlformats.org/drawingml/2006/chart" xmlns:r="http://schemas.openxmlformats.org/officeDocument/2006/relationships" r:id="rId4"/>
          </a:graphicData>
        </a:graphic>
      </p:graphicFrame>
      <p:sp>
        <p:nvSpPr>
          <p:cNvPr id="17" name="文本框 16">
            <a:extLst>
              <a:ext uri="{FF2B5EF4-FFF2-40B4-BE49-F238E27FC236}">
                <a16:creationId xmlns:a16="http://schemas.microsoft.com/office/drawing/2014/main" id="{5F86807A-1B5D-9A64-0E5E-8F302E2F7FFC}"/>
              </a:ext>
            </a:extLst>
          </p:cNvPr>
          <p:cNvSpPr txBox="1"/>
          <p:nvPr/>
        </p:nvSpPr>
        <p:spPr>
          <a:xfrm>
            <a:off x="1119746" y="1291924"/>
            <a:ext cx="3446640" cy="830997"/>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2400">
                <a:solidFill>
                  <a:schemeClr val="accent2"/>
                </a:solidFill>
              </a:rPr>
              <a:t>Market Share Comparison</a:t>
            </a:r>
          </a:p>
        </p:txBody>
      </p:sp>
      <p:sp>
        <p:nvSpPr>
          <p:cNvPr id="18" name="标题 1">
            <a:extLst>
              <a:ext uri="{FF2B5EF4-FFF2-40B4-BE49-F238E27FC236}">
                <a16:creationId xmlns:a16="http://schemas.microsoft.com/office/drawing/2014/main" id="{B677874D-0C98-ADEA-4740-B8FCEDAC84F1}"/>
              </a:ext>
            </a:extLst>
          </p:cNvPr>
          <p:cNvSpPr txBox="1"/>
          <p:nvPr/>
        </p:nvSpPr>
        <p:spPr>
          <a:xfrm>
            <a:off x="1119745" y="2267424"/>
            <a:ext cx="5752100" cy="658514"/>
          </a:xfrm>
          <a:prstGeom prst="rect">
            <a:avLst/>
          </a:prstGeom>
        </p:spPr>
        <p:txBody>
          <a:bodyPr wrap="square">
            <a:spAutoFit/>
          </a:bodyPr>
          <a:lstStyle>
            <a:defPPr>
              <a:defRPr lang="zh-CN"/>
            </a:defPPr>
            <a:lvl1pPr>
              <a:lnSpc>
                <a:spcPct val="125000"/>
              </a:lnSpc>
              <a:defRPr sz="1050">
                <a:latin typeface="+mn-ea"/>
              </a:defRPr>
            </a:lvl1pPr>
          </a:lstStyle>
          <a:p>
            <a:r>
              <a:rPr lang="en-US" altLang="zh-CN" sz="1000">
                <a:solidFill>
                  <a:schemeClr val="bg1"/>
                </a:solidFill>
              </a:rPr>
              <a:t>The leading company X's market share increased from 25.8% in Q2 to 26.1% in Q3. Competitor A's share rose from 15.5% to 18.7% through a price war. Our company's market share increased from 16.0% to 16.3%, showing a stable development trend.</a:t>
            </a:r>
          </a:p>
        </p:txBody>
      </p:sp>
      <p:cxnSp>
        <p:nvCxnSpPr>
          <p:cNvPr id="23" name="直接连接符 22">
            <a:extLst>
              <a:ext uri="{FF2B5EF4-FFF2-40B4-BE49-F238E27FC236}">
                <a16:creationId xmlns:a16="http://schemas.microsoft.com/office/drawing/2014/main" id="{7509D505-97E2-6EBD-1744-CF4705DFB216}"/>
              </a:ext>
            </a:extLst>
          </p:cNvPr>
          <p:cNvCxnSpPr>
            <a:cxnSpLocks/>
          </p:cNvCxnSpPr>
          <p:nvPr/>
        </p:nvCxnSpPr>
        <p:spPr>
          <a:xfrm>
            <a:off x="1225443" y="2195491"/>
            <a:ext cx="8470100" cy="0"/>
          </a:xfrm>
          <a:prstGeom prst="line">
            <a:avLst/>
          </a:prstGeom>
          <a:noFill/>
          <a:ln w="6350">
            <a:gradFill flip="none" rotWithShape="1">
              <a:gsLst>
                <a:gs pos="0">
                  <a:schemeClr val="bg1"/>
                </a:gs>
                <a:gs pos="100000">
                  <a:schemeClr val="bg1">
                    <a:alpha val="0"/>
                  </a:schemeClr>
                </a:gs>
              </a:gsLst>
              <a:lin ang="0" scaled="1"/>
              <a:tileRect/>
            </a:gradFill>
          </a:ln>
        </p:spPr>
        <p:style>
          <a:lnRef idx="2">
            <a:schemeClr val="accent1">
              <a:shade val="15000"/>
            </a:schemeClr>
          </a:lnRef>
          <a:fillRef idx="1">
            <a:schemeClr val="accent1"/>
          </a:fillRef>
          <a:effectRef idx="0">
            <a:schemeClr val="accent1"/>
          </a:effectRef>
          <a:fontRef idx="minor">
            <a:schemeClr val="lt1"/>
          </a:fontRef>
        </p:style>
      </p:cxnSp>
      <p:grpSp>
        <p:nvGrpSpPr>
          <p:cNvPr id="37" name="组合 36">
            <a:extLst>
              <a:ext uri="{FF2B5EF4-FFF2-40B4-BE49-F238E27FC236}">
                <a16:creationId xmlns:a16="http://schemas.microsoft.com/office/drawing/2014/main" id="{A352D29D-480B-156F-78A6-EA3824D19A06}"/>
              </a:ext>
            </a:extLst>
          </p:cNvPr>
          <p:cNvGrpSpPr/>
          <p:nvPr/>
        </p:nvGrpSpPr>
        <p:grpSpPr>
          <a:xfrm>
            <a:off x="767631" y="4575647"/>
            <a:ext cx="10656738" cy="1733078"/>
            <a:chOff x="731838" y="4575647"/>
            <a:chExt cx="10656738" cy="1733078"/>
          </a:xfrm>
        </p:grpSpPr>
        <p:sp>
          <p:nvSpPr>
            <p:cNvPr id="27" name="Rectangle: Rounded Corners 20">
              <a:extLst>
                <a:ext uri="{FF2B5EF4-FFF2-40B4-BE49-F238E27FC236}">
                  <a16:creationId xmlns:a16="http://schemas.microsoft.com/office/drawing/2014/main" id="{D8377E21-6394-D70E-8032-90F5C5D9BBA6}"/>
                </a:ext>
              </a:extLst>
            </p:cNvPr>
            <p:cNvSpPr/>
            <p:nvPr/>
          </p:nvSpPr>
          <p:spPr>
            <a:xfrm>
              <a:off x="731838" y="4575647"/>
              <a:ext cx="4505735" cy="1733078"/>
            </a:xfrm>
            <a:prstGeom prst="roundRect">
              <a:avLst>
                <a:gd name="adj" fmla="val 6171"/>
              </a:avLst>
            </a:prstGeom>
            <a:solidFill>
              <a:schemeClr val="accent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30" name="组合 29">
              <a:extLst>
                <a:ext uri="{FF2B5EF4-FFF2-40B4-BE49-F238E27FC236}">
                  <a16:creationId xmlns:a16="http://schemas.microsoft.com/office/drawing/2014/main" id="{97622277-762B-8AE7-F670-5D0A96BFBD3A}"/>
                </a:ext>
              </a:extLst>
            </p:cNvPr>
            <p:cNvGrpSpPr/>
            <p:nvPr/>
          </p:nvGrpSpPr>
          <p:grpSpPr>
            <a:xfrm>
              <a:off x="1016510" y="4782457"/>
              <a:ext cx="3936391" cy="1319459"/>
              <a:chOff x="1259722" y="4767137"/>
              <a:chExt cx="3936391" cy="1319459"/>
            </a:xfrm>
          </p:grpSpPr>
          <p:sp>
            <p:nvSpPr>
              <p:cNvPr id="28" name="文本框 27">
                <a:extLst>
                  <a:ext uri="{FF2B5EF4-FFF2-40B4-BE49-F238E27FC236}">
                    <a16:creationId xmlns:a16="http://schemas.microsoft.com/office/drawing/2014/main" id="{5A5F5B88-EE8F-BC49-A31B-B3AE39BB6EB4}"/>
                  </a:ext>
                </a:extLst>
              </p:cNvPr>
              <p:cNvSpPr txBox="1"/>
              <p:nvPr/>
            </p:nvSpPr>
            <p:spPr>
              <a:xfrm>
                <a:off x="1261507" y="4767137"/>
                <a:ext cx="2744435"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t>Competitor Inventory Analysis</a:t>
                </a:r>
              </a:p>
            </p:txBody>
          </p:sp>
          <p:sp>
            <p:nvSpPr>
              <p:cNvPr id="29" name="标题 1">
                <a:extLst>
                  <a:ext uri="{FF2B5EF4-FFF2-40B4-BE49-F238E27FC236}">
                    <a16:creationId xmlns:a16="http://schemas.microsoft.com/office/drawing/2014/main" id="{9C2D346B-0F61-BED7-80A7-E0FC8F246CD2}"/>
                  </a:ext>
                </a:extLst>
              </p:cNvPr>
              <p:cNvSpPr txBox="1"/>
              <p:nvPr/>
            </p:nvSpPr>
            <p:spPr>
              <a:xfrm>
                <a:off x="1259722" y="5371400"/>
                <a:ext cx="3936391" cy="715196"/>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solidFill>
                      <a:schemeClr val="bg1"/>
                    </a:solidFill>
                  </a:rPr>
                  <a:t>Competitor A's inventory turnover days have risen to 82 days, exceeding the warning line of 75 days, which may bring certain pressure to its operations.</a:t>
                </a:r>
              </a:p>
            </p:txBody>
          </p:sp>
        </p:grpSp>
        <p:sp>
          <p:nvSpPr>
            <p:cNvPr id="31" name="Rectangle: Rounded Corners 20">
              <a:extLst>
                <a:ext uri="{FF2B5EF4-FFF2-40B4-BE49-F238E27FC236}">
                  <a16:creationId xmlns:a16="http://schemas.microsoft.com/office/drawing/2014/main" id="{0DCB329F-6D05-9809-8974-951308D9530B}"/>
                </a:ext>
              </a:extLst>
            </p:cNvPr>
            <p:cNvSpPr/>
            <p:nvPr/>
          </p:nvSpPr>
          <p:spPr>
            <a:xfrm>
              <a:off x="5471803" y="4575647"/>
              <a:ext cx="5916773" cy="1733078"/>
            </a:xfrm>
            <a:prstGeom prst="roundRect">
              <a:avLst>
                <a:gd name="adj" fmla="val 6171"/>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33" name="组合 32">
              <a:extLst>
                <a:ext uri="{FF2B5EF4-FFF2-40B4-BE49-F238E27FC236}">
                  <a16:creationId xmlns:a16="http://schemas.microsoft.com/office/drawing/2014/main" id="{EDC34EB4-72C2-2FB3-990F-967E2CA5AC4C}"/>
                </a:ext>
              </a:extLst>
            </p:cNvPr>
            <p:cNvGrpSpPr/>
            <p:nvPr/>
          </p:nvGrpSpPr>
          <p:grpSpPr>
            <a:xfrm>
              <a:off x="5614139" y="4782457"/>
              <a:ext cx="5632101" cy="1319459"/>
              <a:chOff x="1259722" y="4767137"/>
              <a:chExt cx="5632101" cy="1319459"/>
            </a:xfrm>
          </p:grpSpPr>
          <p:sp>
            <p:nvSpPr>
              <p:cNvPr id="35" name="文本框 34">
                <a:extLst>
                  <a:ext uri="{FF2B5EF4-FFF2-40B4-BE49-F238E27FC236}">
                    <a16:creationId xmlns:a16="http://schemas.microsoft.com/office/drawing/2014/main" id="{9B68F49B-91EA-6D35-09F8-2FD7DEB200F6}"/>
                  </a:ext>
                </a:extLst>
              </p:cNvPr>
              <p:cNvSpPr txBox="1"/>
              <p:nvPr/>
            </p:nvSpPr>
            <p:spPr>
              <a:xfrm>
                <a:off x="1261507" y="4767137"/>
                <a:ext cx="2744435" cy="584775"/>
              </a:xfrm>
              <a:prstGeom prst="rect">
                <a:avLst/>
              </a:prstGeom>
              <a:noFill/>
            </p:spPr>
            <p:txBody>
              <a:bodyPr wrap="square">
                <a:spAutoFit/>
              </a:bodyPr>
              <a:lstStyle>
                <a:defPPr>
                  <a:defRPr lang="zh-CN"/>
                </a:defPPr>
                <a:lvl1pPr>
                  <a:defRPr sz="5400">
                    <a:solidFill>
                      <a:schemeClr val="bg1"/>
                    </a:solidFill>
                    <a:latin typeface="+mj-ea"/>
                    <a:ea typeface="+mj-ea"/>
                  </a:defRPr>
                </a:lvl1pPr>
              </a:lstStyle>
              <a:p>
                <a:r>
                  <a:rPr lang="en-US" altLang="zh-CN" sz="1600">
                    <a:solidFill>
                      <a:schemeClr val="accent2"/>
                    </a:solidFill>
                  </a:rPr>
                  <a:t>Company's Countermeasures</a:t>
                </a:r>
              </a:p>
            </p:txBody>
          </p:sp>
          <p:sp>
            <p:nvSpPr>
              <p:cNvPr id="36" name="标题 1">
                <a:extLst>
                  <a:ext uri="{FF2B5EF4-FFF2-40B4-BE49-F238E27FC236}">
                    <a16:creationId xmlns:a16="http://schemas.microsoft.com/office/drawing/2014/main" id="{56885399-E919-58D3-863B-9B4E7859EDE5}"/>
                  </a:ext>
                </a:extLst>
              </p:cNvPr>
              <p:cNvSpPr txBox="1"/>
              <p:nvPr/>
            </p:nvSpPr>
            <p:spPr>
              <a:xfrm>
                <a:off x="1259722" y="5371400"/>
                <a:ext cx="5632101" cy="715196"/>
              </a:xfrm>
              <a:prstGeom prst="rect">
                <a:avLst/>
              </a:prstGeom>
            </p:spPr>
            <p:txBody>
              <a:bodyPr wrap="square">
                <a:spAutoFit/>
              </a:bodyPr>
              <a:lstStyle>
                <a:defPPr>
                  <a:defRPr lang="zh-CN"/>
                </a:defPPr>
                <a:lvl1pPr>
                  <a:lnSpc>
                    <a:spcPct val="125000"/>
                  </a:lnSpc>
                  <a:defRPr sz="1050">
                    <a:latin typeface="+mn-ea"/>
                  </a:defRPr>
                </a:lvl1pPr>
              </a:lstStyle>
              <a:p>
                <a:r>
                  <a:rPr lang="en-US" altLang="zh-CN" sz="1100"/>
                  <a:t>Our company adopted strategies of fast delivery and service premium, successfully retaining large - scale customers B and C and obtaining additional orders worth 110 million yuan, effectively responding to market competition.</a:t>
                </a:r>
              </a:p>
            </p:txBody>
          </p:sp>
        </p:grpSp>
      </p:grpSp>
    </p:spTree>
    <p:extLst>
      <p:ext uri="{BB962C8B-B14F-4D97-AF65-F5344CB8AC3E}">
        <p14:creationId xmlns:p14="http://schemas.microsoft.com/office/powerpoint/2010/main" val="2037514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graphicEl>
                                              <a:chart seriesIdx="-3" categoryIdx="-3" bldStep="gridLegend"/>
                                            </p:graphicEl>
                                          </p:spTgt>
                                        </p:tgtEl>
                                        <p:attrNameLst>
                                          <p:attrName>style.visibility</p:attrName>
                                        </p:attrNameLst>
                                      </p:cBhvr>
                                      <p:to>
                                        <p:strVal val="visible"/>
                                      </p:to>
                                    </p:set>
                                    <p:animEffect transition="in" filter="wipe(down)">
                                      <p:cBhvr>
                                        <p:cTn id="7" dur="500"/>
                                        <p:tgtEl>
                                          <p:spTgt spid="2">
                                            <p:graphicEl>
                                              <a:chart seriesIdx="-3" categoryIdx="-3" bldStep="gridLegend"/>
                                            </p:graphicEl>
                                          </p:spTgt>
                                        </p:tgtEl>
                                      </p:cBhvr>
                                    </p:animEffect>
                                  </p:childTnLst>
                                </p:cTn>
                              </p:par>
                              <p:par>
                                <p:cTn id="8" presetID="22" presetClass="entr" presetSubtype="4" fill="hold" grpId="0" nodeType="withEffect">
                                  <p:stCondLst>
                                    <p:cond delay="200"/>
                                  </p:stCondLst>
                                  <p:childTnLst>
                                    <p:set>
                                      <p:cBhvr>
                                        <p:cTn id="9" dur="1" fill="hold">
                                          <p:stCondLst>
                                            <p:cond delay="0"/>
                                          </p:stCondLst>
                                        </p:cTn>
                                        <p:tgtEl>
                                          <p:spTgt spid="2">
                                            <p:graphicEl>
                                              <a:chart seriesIdx="-4" categoryIdx="0" bldStep="category"/>
                                            </p:graphicEl>
                                          </p:spTgt>
                                        </p:tgtEl>
                                        <p:attrNameLst>
                                          <p:attrName>style.visibility</p:attrName>
                                        </p:attrNameLst>
                                      </p:cBhvr>
                                      <p:to>
                                        <p:strVal val="visible"/>
                                      </p:to>
                                    </p:set>
                                    <p:animEffect transition="in" filter="wipe(down)">
                                      <p:cBhvr>
                                        <p:cTn id="10" dur="500"/>
                                        <p:tgtEl>
                                          <p:spTgt spid="2">
                                            <p:graphicEl>
                                              <a:chart seriesIdx="-4" categoryIdx="0" bldStep="category"/>
                                            </p:graphicEl>
                                          </p:spTgt>
                                        </p:tgtEl>
                                      </p:cBhvr>
                                    </p:animEffect>
                                  </p:childTnLst>
                                </p:cTn>
                              </p:par>
                              <p:par>
                                <p:cTn id="11" presetID="22" presetClass="entr" presetSubtype="4" fill="hold" grpId="0" nodeType="withEffect">
                                  <p:stCondLst>
                                    <p:cond delay="500"/>
                                  </p:stCondLst>
                                  <p:childTnLst>
                                    <p:set>
                                      <p:cBhvr>
                                        <p:cTn id="12" dur="1" fill="hold">
                                          <p:stCondLst>
                                            <p:cond delay="0"/>
                                          </p:stCondLst>
                                        </p:cTn>
                                        <p:tgtEl>
                                          <p:spTgt spid="2">
                                            <p:graphicEl>
                                              <a:chart seriesIdx="-4" categoryIdx="1" bldStep="category"/>
                                            </p:graphicEl>
                                          </p:spTgt>
                                        </p:tgtEl>
                                        <p:attrNameLst>
                                          <p:attrName>style.visibility</p:attrName>
                                        </p:attrNameLst>
                                      </p:cBhvr>
                                      <p:to>
                                        <p:strVal val="visible"/>
                                      </p:to>
                                    </p:set>
                                    <p:animEffect transition="in" filter="wipe(down)">
                                      <p:cBhvr>
                                        <p:cTn id="13" dur="500"/>
                                        <p:tgtEl>
                                          <p:spTgt spid="2">
                                            <p:graphicEl>
                                              <a:chart seriesIdx="-4" categoryIdx="1" bldStep="category"/>
                                            </p:graphicEl>
                                          </p:spTgt>
                                        </p:tgtEl>
                                      </p:cBhvr>
                                    </p:animEffect>
                                  </p:childTnLst>
                                </p:cTn>
                              </p:par>
                              <p:par>
                                <p:cTn id="14" presetID="22" presetClass="entr" presetSubtype="4" fill="hold" grpId="0" nodeType="withEffect">
                                  <p:stCondLst>
                                    <p:cond delay="800"/>
                                  </p:stCondLst>
                                  <p:childTnLst>
                                    <p:set>
                                      <p:cBhvr>
                                        <p:cTn id="15" dur="1" fill="hold">
                                          <p:stCondLst>
                                            <p:cond delay="0"/>
                                          </p:stCondLst>
                                        </p:cTn>
                                        <p:tgtEl>
                                          <p:spTgt spid="2">
                                            <p:graphicEl>
                                              <a:chart seriesIdx="-4" categoryIdx="2" bldStep="category"/>
                                            </p:graphicEl>
                                          </p:spTgt>
                                        </p:tgtEl>
                                        <p:attrNameLst>
                                          <p:attrName>style.visibility</p:attrName>
                                        </p:attrNameLst>
                                      </p:cBhvr>
                                      <p:to>
                                        <p:strVal val="visible"/>
                                      </p:to>
                                    </p:set>
                                    <p:animEffect transition="in" filter="wipe(down)">
                                      <p:cBhvr>
                                        <p:cTn id="16" dur="500"/>
                                        <p:tgtEl>
                                          <p:spTgt spid="2">
                                            <p:graphicEl>
                                              <a:chart seriesIdx="-4" categoryIdx="2" bldStep="category"/>
                                            </p:graphicEl>
                                          </p:spTgt>
                                        </p:tgtEl>
                                      </p:cBhvr>
                                    </p:animEffect>
                                  </p:childTnLst>
                                </p:cTn>
                              </p:par>
                              <p:par>
                                <p:cTn id="17" presetID="22" presetClass="entr" presetSubtype="4" fill="hold" grpId="0" nodeType="withEffect">
                                  <p:stCondLst>
                                    <p:cond delay="1100"/>
                                  </p:stCondLst>
                                  <p:childTnLst>
                                    <p:set>
                                      <p:cBhvr>
                                        <p:cTn id="18" dur="1" fill="hold">
                                          <p:stCondLst>
                                            <p:cond delay="0"/>
                                          </p:stCondLst>
                                        </p:cTn>
                                        <p:tgtEl>
                                          <p:spTgt spid="2">
                                            <p:graphicEl>
                                              <a:chart seriesIdx="-4" categoryIdx="3" bldStep="category"/>
                                            </p:graphicEl>
                                          </p:spTgt>
                                        </p:tgtEl>
                                        <p:attrNameLst>
                                          <p:attrName>style.visibility</p:attrName>
                                        </p:attrNameLst>
                                      </p:cBhvr>
                                      <p:to>
                                        <p:strVal val="visible"/>
                                      </p:to>
                                    </p:set>
                                    <p:animEffect transition="in" filter="wipe(down)">
                                      <p:cBhvr>
                                        <p:cTn id="19" dur="500"/>
                                        <p:tgtEl>
                                          <p:spTgt spid="2">
                                            <p:graphicEl>
                                              <a:chart seriesIdx="-4" categoryIdx="3" bldStep="category"/>
                                            </p:graphicEl>
                                          </p:spTgt>
                                        </p:tgtEl>
                                      </p:cBhvr>
                                    </p:animEffect>
                                  </p:childTnLst>
                                </p:cTn>
                              </p:par>
                              <p:par>
                                <p:cTn id="20" presetID="22" presetClass="entr" presetSubtype="4" fill="hold" grpId="0" nodeType="withEffect">
                                  <p:stCondLst>
                                    <p:cond delay="1400"/>
                                  </p:stCondLst>
                                  <p:childTnLst>
                                    <p:set>
                                      <p:cBhvr>
                                        <p:cTn id="21" dur="1" fill="hold">
                                          <p:stCondLst>
                                            <p:cond delay="0"/>
                                          </p:stCondLst>
                                        </p:cTn>
                                        <p:tgtEl>
                                          <p:spTgt spid="2">
                                            <p:graphicEl>
                                              <a:chart seriesIdx="-4" categoryIdx="4" bldStep="category"/>
                                            </p:graphicEl>
                                          </p:spTgt>
                                        </p:tgtEl>
                                        <p:attrNameLst>
                                          <p:attrName>style.visibility</p:attrName>
                                        </p:attrNameLst>
                                      </p:cBhvr>
                                      <p:to>
                                        <p:strVal val="visible"/>
                                      </p:to>
                                    </p:set>
                                    <p:animEffect transition="in" filter="wipe(down)">
                                      <p:cBhvr>
                                        <p:cTn id="22" dur="500"/>
                                        <p:tgtEl>
                                          <p:spTgt spid="2">
                                            <p:graphicEl>
                                              <a:chart seriesIdx="-4" categoryIdx="4" bldStep="category"/>
                                            </p:graphicEl>
                                          </p:spTgt>
                                        </p:tgtEl>
                                      </p:cBhvr>
                                    </p:animEffect>
                                  </p:childTnLst>
                                </p:cTn>
                              </p:par>
                              <p:par>
                                <p:cTn id="23" presetID="22" presetClass="entr" presetSubtype="4" fill="hold" grpId="0" nodeType="withEffect">
                                  <p:stCondLst>
                                    <p:cond delay="1700"/>
                                  </p:stCondLst>
                                  <p:childTnLst>
                                    <p:set>
                                      <p:cBhvr>
                                        <p:cTn id="24" dur="1" fill="hold">
                                          <p:stCondLst>
                                            <p:cond delay="0"/>
                                          </p:stCondLst>
                                        </p:cTn>
                                        <p:tgtEl>
                                          <p:spTgt spid="2">
                                            <p:graphicEl>
                                              <a:chart seriesIdx="-4" categoryIdx="5" bldStep="category"/>
                                            </p:graphicEl>
                                          </p:spTgt>
                                        </p:tgtEl>
                                        <p:attrNameLst>
                                          <p:attrName>style.visibility</p:attrName>
                                        </p:attrNameLst>
                                      </p:cBhvr>
                                      <p:to>
                                        <p:strVal val="visible"/>
                                      </p:to>
                                    </p:set>
                                    <p:animEffect transition="in" filter="wipe(down)">
                                      <p:cBhvr>
                                        <p:cTn id="25" dur="500"/>
                                        <p:tgtEl>
                                          <p:spTgt spid="2">
                                            <p:graphicEl>
                                              <a:chart seriesIdx="-4" categoryIdx="5" bldStep="category"/>
                                            </p:graphicEl>
                                          </p:spTgt>
                                        </p:tgtEl>
                                      </p:cBhvr>
                                    </p:animEffect>
                                  </p:childTnLst>
                                </p:cTn>
                              </p:par>
                              <p:par>
                                <p:cTn id="26" presetID="22" presetClass="entr" presetSubtype="4" fill="hold" grpId="0" nodeType="withEffect">
                                  <p:stCondLst>
                                    <p:cond delay="1900"/>
                                  </p:stCondLst>
                                  <p:childTnLst>
                                    <p:set>
                                      <p:cBhvr>
                                        <p:cTn id="27" dur="1" fill="hold">
                                          <p:stCondLst>
                                            <p:cond delay="0"/>
                                          </p:stCondLst>
                                        </p:cTn>
                                        <p:tgtEl>
                                          <p:spTgt spid="2">
                                            <p:graphicEl>
                                              <a:chart seriesIdx="-4" categoryIdx="6" bldStep="category"/>
                                            </p:graphicEl>
                                          </p:spTgt>
                                        </p:tgtEl>
                                        <p:attrNameLst>
                                          <p:attrName>style.visibility</p:attrName>
                                        </p:attrNameLst>
                                      </p:cBhvr>
                                      <p:to>
                                        <p:strVal val="visible"/>
                                      </p:to>
                                    </p:set>
                                    <p:animEffect transition="in" filter="wipe(down)">
                                      <p:cBhvr>
                                        <p:cTn id="28" dur="500"/>
                                        <p:tgtEl>
                                          <p:spTgt spid="2">
                                            <p:graphicEl>
                                              <a:chart seriesIdx="-4" categoryIdx="6" bldStep="category"/>
                                            </p:graphicEl>
                                          </p:spTgt>
                                        </p:tgtEl>
                                      </p:cBhvr>
                                    </p:animEffect>
                                  </p:childTnLst>
                                </p:cTn>
                              </p:par>
                              <p:par>
                                <p:cTn id="29" presetID="22" presetClass="entr" presetSubtype="4" fill="hold" grpId="0" nodeType="withEffect">
                                  <p:stCondLst>
                                    <p:cond delay="1700"/>
                                  </p:stCondLst>
                                  <p:childTnLst>
                                    <p:set>
                                      <p:cBhvr>
                                        <p:cTn id="30" dur="1" fill="hold">
                                          <p:stCondLst>
                                            <p:cond delay="0"/>
                                          </p:stCondLst>
                                        </p:cTn>
                                        <p:tgtEl>
                                          <p:spTgt spid="2">
                                            <p:graphicEl>
                                              <a:chart seriesIdx="-4" categoryIdx="7" bldStep="category"/>
                                            </p:graphicEl>
                                          </p:spTgt>
                                        </p:tgtEl>
                                        <p:attrNameLst>
                                          <p:attrName>style.visibility</p:attrName>
                                        </p:attrNameLst>
                                      </p:cBhvr>
                                      <p:to>
                                        <p:strVal val="visible"/>
                                      </p:to>
                                    </p:set>
                                    <p:animEffect transition="in" filter="wipe(down)">
                                      <p:cBhvr>
                                        <p:cTn id="31" dur="500"/>
                                        <p:tgtEl>
                                          <p:spTgt spid="2">
                                            <p:graphicEl>
                                              <a:chart seriesIdx="-4" categoryIdx="7" bldStep="category"/>
                                            </p:graphicEl>
                                          </p:spTgt>
                                        </p:tgtEl>
                                      </p:cBhvr>
                                    </p:animEffect>
                                  </p:childTnLst>
                                </p:cTn>
                              </p:par>
                              <p:par>
                                <p:cTn id="32" presetID="22" presetClass="entr" presetSubtype="4" fill="hold" grpId="0" nodeType="withEffect">
                                  <p:stCondLst>
                                    <p:cond delay="2100"/>
                                  </p:stCondLst>
                                  <p:childTnLst>
                                    <p:set>
                                      <p:cBhvr>
                                        <p:cTn id="33" dur="1" fill="hold">
                                          <p:stCondLst>
                                            <p:cond delay="0"/>
                                          </p:stCondLst>
                                        </p:cTn>
                                        <p:tgtEl>
                                          <p:spTgt spid="2">
                                            <p:graphicEl>
                                              <a:chart seriesIdx="-4" categoryIdx="8" bldStep="category"/>
                                            </p:graphicEl>
                                          </p:spTgt>
                                        </p:tgtEl>
                                        <p:attrNameLst>
                                          <p:attrName>style.visibility</p:attrName>
                                        </p:attrNameLst>
                                      </p:cBhvr>
                                      <p:to>
                                        <p:strVal val="visible"/>
                                      </p:to>
                                    </p:set>
                                    <p:animEffect transition="in" filter="wipe(down)">
                                      <p:cBhvr>
                                        <p:cTn id="34" dur="500"/>
                                        <p:tgtEl>
                                          <p:spTgt spid="2">
                                            <p:graphicEl>
                                              <a:chart seriesIdx="-4" categoryIdx="8" bldStep="category"/>
                                            </p:graphicEl>
                                          </p:spTgt>
                                        </p:tgtEl>
                                      </p:cBhvr>
                                    </p:animEffect>
                                  </p:childTnLst>
                                </p:cTn>
                              </p:par>
                              <p:par>
                                <p:cTn id="35" presetID="22" presetClass="entr" presetSubtype="4" fill="hold" grpId="0" nodeType="withEffect">
                                  <p:stCondLst>
                                    <p:cond delay="2200"/>
                                  </p:stCondLst>
                                  <p:childTnLst>
                                    <p:set>
                                      <p:cBhvr>
                                        <p:cTn id="36" dur="1" fill="hold">
                                          <p:stCondLst>
                                            <p:cond delay="0"/>
                                          </p:stCondLst>
                                        </p:cTn>
                                        <p:tgtEl>
                                          <p:spTgt spid="2">
                                            <p:graphicEl>
                                              <a:chart seriesIdx="-4" categoryIdx="9" bldStep="category"/>
                                            </p:graphicEl>
                                          </p:spTgt>
                                        </p:tgtEl>
                                        <p:attrNameLst>
                                          <p:attrName>style.visibility</p:attrName>
                                        </p:attrNameLst>
                                      </p:cBhvr>
                                      <p:to>
                                        <p:strVal val="visible"/>
                                      </p:to>
                                    </p:set>
                                    <p:animEffect transition="in" filter="wipe(down)">
                                      <p:cBhvr>
                                        <p:cTn id="37" dur="500"/>
                                        <p:tgtEl>
                                          <p:spTgt spid="2">
                                            <p:graphicEl>
                                              <a:chart seriesIdx="-4" categoryIdx="9" bldStep="category"/>
                                            </p:graphicEl>
                                          </p:spTgt>
                                        </p:tgtEl>
                                      </p:cBhvr>
                                    </p:animEffect>
                                  </p:childTnLst>
                                </p:cTn>
                              </p:par>
                              <p:par>
                                <p:cTn id="38" presetID="22" presetClass="entr" presetSubtype="4" fill="hold" grpId="0" nodeType="withEffect">
                                  <p:stCondLst>
                                    <p:cond delay="2500"/>
                                  </p:stCondLst>
                                  <p:childTnLst>
                                    <p:set>
                                      <p:cBhvr>
                                        <p:cTn id="39" dur="1" fill="hold">
                                          <p:stCondLst>
                                            <p:cond delay="0"/>
                                          </p:stCondLst>
                                        </p:cTn>
                                        <p:tgtEl>
                                          <p:spTgt spid="2">
                                            <p:graphicEl>
                                              <a:chart seriesIdx="-4" categoryIdx="10" bldStep="category"/>
                                            </p:graphicEl>
                                          </p:spTgt>
                                        </p:tgtEl>
                                        <p:attrNameLst>
                                          <p:attrName>style.visibility</p:attrName>
                                        </p:attrNameLst>
                                      </p:cBhvr>
                                      <p:to>
                                        <p:strVal val="visible"/>
                                      </p:to>
                                    </p:set>
                                    <p:animEffect transition="in" filter="wipe(down)">
                                      <p:cBhvr>
                                        <p:cTn id="40" dur="500"/>
                                        <p:tgtEl>
                                          <p:spTgt spid="2">
                                            <p:graphicEl>
                                              <a:chart seriesIdx="-4" categoryIdx="10" bldStep="category"/>
                                            </p:graphicEl>
                                          </p:spTgt>
                                        </p:tgtEl>
                                      </p:cBhvr>
                                    </p:animEffect>
                                  </p:childTnLst>
                                </p:cTn>
                              </p:par>
                              <p:par>
                                <p:cTn id="41" presetID="22" presetClass="entr" presetSubtype="4" fill="hold" grpId="0" nodeType="withEffect">
                                  <p:stCondLst>
                                    <p:cond delay="2500"/>
                                  </p:stCondLst>
                                  <p:childTnLst>
                                    <p:set>
                                      <p:cBhvr>
                                        <p:cTn id="42" dur="1" fill="hold">
                                          <p:stCondLst>
                                            <p:cond delay="0"/>
                                          </p:stCondLst>
                                        </p:cTn>
                                        <p:tgtEl>
                                          <p:spTgt spid="2">
                                            <p:graphicEl>
                                              <a:chart seriesIdx="-4" categoryIdx="11" bldStep="category"/>
                                            </p:graphicEl>
                                          </p:spTgt>
                                        </p:tgtEl>
                                        <p:attrNameLst>
                                          <p:attrName>style.visibility</p:attrName>
                                        </p:attrNameLst>
                                      </p:cBhvr>
                                      <p:to>
                                        <p:strVal val="visible"/>
                                      </p:to>
                                    </p:set>
                                    <p:animEffect transition="in" filter="wipe(down)">
                                      <p:cBhvr>
                                        <p:cTn id="43" dur="500"/>
                                        <p:tgtEl>
                                          <p:spTgt spid="2">
                                            <p:graphicEl>
                                              <a:chart seriesIdx="-4" categoryIdx="11" bldStep="category"/>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Chart bld="category"/>
        </p:bldSub>
      </p:bldGraphic>
    </p:bldLst>
  </p:timing>
</p:sld>
</file>

<file path=ppt/theme/theme1.xml><?xml version="1.0" encoding="utf-8"?>
<a:theme xmlns:a="http://schemas.openxmlformats.org/drawingml/2006/main" name="Office 主题​​">
  <a:themeElements>
    <a:clrScheme name="橙黄色商务风">
      <a:dk1>
        <a:sysClr val="windowText" lastClr="000000"/>
      </a:dk1>
      <a:lt1>
        <a:sysClr val="window" lastClr="FFFFFF"/>
      </a:lt1>
      <a:dk2>
        <a:srgbClr val="0E2841"/>
      </a:dk2>
      <a:lt2>
        <a:srgbClr val="E8E8E8"/>
      </a:lt2>
      <a:accent1>
        <a:srgbClr val="F1642B"/>
      </a:accent1>
      <a:accent2>
        <a:srgbClr val="F6B30D"/>
      </a:accent2>
      <a:accent3>
        <a:srgbClr val="531C0D"/>
      </a:accent3>
      <a:accent4>
        <a:srgbClr val="0D89F0"/>
      </a:accent4>
      <a:accent5>
        <a:srgbClr val="C44844"/>
      </a:accent5>
      <a:accent6>
        <a:srgbClr val="544B59"/>
      </a:accent6>
      <a:hlink>
        <a:srgbClr val="467886"/>
      </a:hlink>
      <a:folHlink>
        <a:srgbClr val="96607D"/>
      </a:folHlink>
    </a:clrScheme>
    <a:fontScheme name="黑体字">
      <a:majorFont>
        <a:latin typeface="OPPOSans H"/>
        <a:ea typeface="OPPOSans H"/>
        <a:cs typeface=""/>
      </a:majorFont>
      <a:minorFont>
        <a:latin typeface="OPPOSans R"/>
        <a:ea typeface="OPPOSans 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159</TotalTime>
  <Words>1834</Words>
  <Application>Microsoft Office PowerPoint</Application>
  <PresentationFormat>宽屏</PresentationFormat>
  <Paragraphs>142</Paragraphs>
  <Slides>19</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19</vt:i4>
      </vt:variant>
    </vt:vector>
  </HeadingPairs>
  <TitlesOfParts>
    <vt:vector size="23" baseType="lpstr">
      <vt:lpstr>Arial</vt:lpstr>
      <vt:lpstr>OPPOSans H</vt:lpstr>
      <vt:lpstr>OPPOSans R</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1364793248@qq.com</dc:creator>
  <cp:lastModifiedBy>1364793248@qq.com</cp:lastModifiedBy>
  <cp:revision>1</cp:revision>
  <dcterms:created xsi:type="dcterms:W3CDTF">2025-10-30T05:43:57Z</dcterms:created>
  <dcterms:modified xsi:type="dcterms:W3CDTF">2025-10-30T08:23:34Z</dcterms:modified>
</cp:coreProperties>
</file>

<file path=docProps/thumbnail.jpeg>
</file>